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50021"/>
    <a:srgbClr val="0000FF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153A-B8C3-41B7-AFDA-CB69E709A266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D8F5-8A41-45F8-96C4-36BF2F60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7.gif"/><Relationship Id="rId7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22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gif"/><Relationship Id="rId7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6.gif"/><Relationship Id="rId3" Type="http://schemas.openxmlformats.org/officeDocument/2006/relationships/image" Target="../media/image39.gif"/><Relationship Id="rId7" Type="http://schemas.openxmlformats.org/officeDocument/2006/relationships/image" Target="../media/image42.gif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openxmlformats.org/officeDocument/2006/relationships/image" Target="../media/image30.jpeg"/><Relationship Id="rId10" Type="http://schemas.openxmlformats.org/officeDocument/2006/relationships/image" Target="../media/image45.gif"/><Relationship Id="rId4" Type="http://schemas.openxmlformats.org/officeDocument/2006/relationships/image" Target="../media/image40.gif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7.gif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Relationship Id="rId9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7.gif"/><Relationship Id="rId7" Type="http://schemas.openxmlformats.org/officeDocument/2006/relationships/image" Target="../media/image4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7.gif"/><Relationship Id="rId7" Type="http://schemas.openxmlformats.org/officeDocument/2006/relationships/image" Target="../media/image6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7.gif"/><Relationship Id="rId7" Type="http://schemas.openxmlformats.org/officeDocument/2006/relationships/image" Target="../media/image6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gif"/><Relationship Id="rId5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7.gif"/><Relationship Id="rId7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gif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7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gi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0.png"/><Relationship Id="rId7" Type="http://schemas.openxmlformats.org/officeDocument/2006/relationships/image" Target="../media/image7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pn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0;&#1072;(2)\&#1055;&#1088;&#1077;&#1079;&#1077;&#1085;&#1090;&#1072;&#1094;&#1080;&#1080;(2)\Kalimba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kumimoji="1"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учреждение  «Детский сад № 67»</a:t>
            </a:r>
          </a:p>
        </p:txBody>
      </p:sp>
      <p:sp>
        <p:nvSpPr>
          <p:cNvPr id="4" name="Арка 3"/>
          <p:cNvSpPr/>
          <p:nvPr/>
        </p:nvSpPr>
        <p:spPr>
          <a:xfrm>
            <a:off x="1142976" y="2143116"/>
            <a:ext cx="7072362" cy="2200989"/>
          </a:xfrm>
          <a:prstGeom prst="blockArc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sessor" pitchFamily="82" charset="0"/>
              </a:rPr>
              <a:t>Лесные опасности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sessor" pitchFamily="82" charset="0"/>
            </a:endParaRPr>
          </a:p>
        </p:txBody>
      </p:sp>
      <p:pic>
        <p:nvPicPr>
          <p:cNvPr id="5" name="Рисунок 4" descr="&amp;Acy;&amp;ncy;&amp;icy;&amp;mcy;&amp;acy;&amp;shcy;&amp;kcy;&amp;icy; &amp;Bcy;&amp;acy;&amp;bcy;&amp;ocy;&amp;chcy;&amp;kcy;&amp;icy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67986">
            <a:off x="758305" y="443984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Acy;&amp;ncy;&amp;icy;&amp;mcy;&amp;acy;&amp;shcy;&amp;kcy;&amp;icy; &amp;Pcy;&amp;tcy;&amp;icy;&amp;tscy;&amp;ycy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6281">
            <a:off x="7906090" y="1305916"/>
            <a:ext cx="88758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4.rimg.info/ddcedc575fd11e632e1f1619ab8cd005.gif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00100" y="3500438"/>
            <a:ext cx="4808542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&amp;Acy;&amp;ncy;&amp;icy;&amp;mcy;&amp;acy;&amp;shcy;&amp;kcy;&amp;icy; &amp;Bcy;&amp;acy;&amp;bcy;&amp;ocy;&amp;chcy;&amp;kcy;&amp;icy;, &amp;rcy;&amp;acy;&amp;zcy;&amp;ncy;&amp;ycy;&amp;iecy; &amp;bcy;&amp;acy;&amp;bcy;&amp;ocy;&amp;chcy;&amp;kcy;&amp;icy;, &amp;rcy;&amp;acy;&amp;zcy;&amp;ncy;&amp;ycy;&amp;iecy; &amp;acy;&amp;ncy;&amp;icy;&amp;mcy;&amp;acy;&amp;shcy;&amp;kcy;&amp;icy;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628800"/>
            <a:ext cx="1247775" cy="1152526"/>
          </a:xfrm>
          <a:prstGeom prst="rect">
            <a:avLst/>
          </a:prstGeom>
          <a:noFill/>
        </p:spPr>
      </p:pic>
      <p:pic>
        <p:nvPicPr>
          <p:cNvPr id="8" name="Picture 2" descr="http://forumsmile.ru/u/a/1/8/a18a528f51e8a9911af796d937c9d96a.gif"/>
          <p:cNvPicPr>
            <a:picLocks noChangeAspect="1" noChangeArrowheads="1" noCrop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20466732">
            <a:off x="179512" y="188640"/>
            <a:ext cx="1676400" cy="1752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75770" y="5143512"/>
            <a:ext cx="3368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Автор: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Т.Н.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Симанова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воспитатель 1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кат.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6357958"/>
            <a:ext cx="23150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г. Березники 2014</a:t>
            </a:r>
            <a:endParaRPr lang="ru-RU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0"/>
            <a:ext cx="1524000" cy="809626"/>
          </a:xfrm>
          <a:prstGeom prst="rect">
            <a:avLst/>
          </a:prstGeom>
          <a:noFill/>
        </p:spPr>
      </p:pic>
      <p:sp>
        <p:nvSpPr>
          <p:cNvPr id="4" name="Загнутый угол 3"/>
          <p:cNvSpPr/>
          <p:nvPr/>
        </p:nvSpPr>
        <p:spPr>
          <a:xfrm>
            <a:off x="1979712" y="260648"/>
            <a:ext cx="6552728" cy="4752528"/>
          </a:xfrm>
          <a:prstGeom prst="foldedCorner">
            <a:avLst>
              <a:gd name="adj" fmla="val 12379"/>
            </a:avLst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ru-RU" sz="2400" dirty="0" smtClean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Собирай   только   знакомые   тебе   грибы!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dirty="0" smtClean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Ни  в  коем  случае не  пробуй незнакомые  тебе грибы!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dirty="0" smtClean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Спрашивай   у взрослых  о  незнакомых грибах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dirty="0" smtClean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Старайся запомнить  какие  грибы   съедобные, а какие нет</a:t>
            </a:r>
            <a:endParaRPr lang="ru-RU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&amp;Scy;&amp;mcy;&amp;acy;&amp;jcy;&amp;lcy;&amp;ycy; &amp;ZHcy;&amp;iecy;&amp;scy;&amp;tcy;&amp;ycy;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9512" y="2132856"/>
            <a:ext cx="1666672" cy="900000"/>
          </a:xfrm>
          <a:prstGeom prst="rect">
            <a:avLst/>
          </a:prstGeom>
          <a:noFill/>
        </p:spPr>
      </p:pic>
      <p:pic>
        <p:nvPicPr>
          <p:cNvPr id="11266" name="Picture 2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23528" y="4941168"/>
            <a:ext cx="941288" cy="1368000"/>
          </a:xfrm>
          <a:prstGeom prst="rect">
            <a:avLst/>
          </a:prstGeom>
          <a:noFill/>
        </p:spPr>
      </p:pic>
      <p:pic>
        <p:nvPicPr>
          <p:cNvPr id="2" name="Picture 2" descr="&amp;numero;15 - &amp;IEcy;&amp;lcy;&amp;iecy;&amp;ncy;&amp;acy; &amp;IEcy;&amp;vcy;&amp;gcy;&amp;iecy;&amp;ncy;&amp;softcy;&amp;iecy;&amp;vcy;&amp;ncy;&amp;acy; &amp;Pcy;&amp;ocy;&amp;lcy;&amp;icy;&amp;kcy;&amp;acy;&amp;rcy;&amp;pcy;&amp;ocy;&amp;vcy;&amp;acy;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157192"/>
            <a:ext cx="428625" cy="571501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2195736" y="5229200"/>
            <a:ext cx="4447966" cy="1128758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8000"/>
                </a:solidFill>
                <a:latin typeface="Monotype Corsiva" pitchFamily="66" charset="0"/>
              </a:rPr>
              <a:t>Как </a:t>
            </a:r>
            <a:r>
              <a:rPr lang="ru-RU" sz="3000" b="1" dirty="0" smtClean="0">
                <a:solidFill>
                  <a:srgbClr val="008000"/>
                </a:solidFill>
                <a:latin typeface="Monotype Corsiva" pitchFamily="66" charset="0"/>
              </a:rPr>
              <a:t>собирать грибы </a:t>
            </a:r>
            <a:r>
              <a:rPr lang="ru-RU" sz="3000" b="1" dirty="0" smtClean="0">
                <a:solidFill>
                  <a:srgbClr val="008000"/>
                </a:solidFill>
                <a:latin typeface="Monotype Corsiva" pitchFamily="66" charset="0"/>
              </a:rPr>
              <a:t>?</a:t>
            </a:r>
            <a:endParaRPr lang="ru-RU" sz="3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pic>
        <p:nvPicPr>
          <p:cNvPr id="10242" name="Picture 2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rot="20927359">
            <a:off x="5191683" y="3089519"/>
            <a:ext cx="2903688" cy="2124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331640" y="620688"/>
            <a:ext cx="4104456" cy="3024336"/>
          </a:xfrm>
          <a:prstGeom prst="cloudCallout">
            <a:avLst>
              <a:gd name="adj1" fmla="val 61626"/>
              <a:gd name="adj2" fmla="val 35014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Каких насекомых следует опасаться в  лесу?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15886">
            <a:off x="6516216" y="980728"/>
            <a:ext cx="1524000" cy="847725"/>
          </a:xfrm>
          <a:prstGeom prst="rect">
            <a:avLst/>
          </a:prstGeom>
          <a:noFill/>
        </p:spPr>
      </p:pic>
      <p:pic>
        <p:nvPicPr>
          <p:cNvPr id="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11560" y="908720"/>
            <a:ext cx="762000" cy="762000"/>
          </a:xfrm>
          <a:prstGeom prst="rect">
            <a:avLst/>
          </a:prstGeom>
          <a:noFill/>
        </p:spPr>
      </p:pic>
      <p:pic>
        <p:nvPicPr>
          <p:cNvPr id="10246" name="Picture 6" descr="&amp;Acy;&amp;ncy;&amp;icy;&amp;mcy;&amp;acy;&amp;shcy;&amp;kcy;&amp;icy; &amp;ZHcy;&amp;icy;&amp;vcy;&amp;ocy;&amp;tcy;&amp;ncy;&amp;ycy;&amp;iecy;, &amp;acy;&amp;ncy;&amp;icy;&amp;mcy;&amp;icy;&amp;rcy;&amp;ocy;&amp;vcy;&amp;acy;&amp;ncy;&amp;ncy;&amp;ycy;&amp;iecy; &amp;zhcy;&amp;icy;&amp;vcy;&amp;ocy;&amp;tcy;&amp;ncy;&amp;ycy;&amp;iecy;, &amp;rcy;&amp;acy;&amp;zcy;&amp;ncy;&amp;ycy;&amp;iecy; &amp;kcy;&amp;acy;&amp;rcy;&amp;tcy;&amp;icy;&amp;ncy;&amp;kcy;&amp;icy; &amp;zhcy;&amp;icy;&amp;vcy;&amp;ocy;&amp;tcy;&amp;ncy;&amp;ycy;&amp;khcy;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237312"/>
            <a:ext cx="1714500" cy="228600"/>
          </a:xfrm>
          <a:prstGeom prst="rect">
            <a:avLst/>
          </a:prstGeom>
          <a:noFill/>
        </p:spPr>
      </p:pic>
      <p:pic>
        <p:nvPicPr>
          <p:cNvPr id="1024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18505027">
            <a:off x="4045176" y="3555840"/>
            <a:ext cx="733425" cy="847725"/>
          </a:xfrm>
          <a:prstGeom prst="rect">
            <a:avLst/>
          </a:prstGeom>
          <a:noFill/>
        </p:spPr>
      </p:pic>
      <p:pic>
        <p:nvPicPr>
          <p:cNvPr id="1229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583" y="5301208"/>
            <a:ext cx="931763" cy="7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921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04248" y="332656"/>
            <a:ext cx="1333500" cy="1000125"/>
          </a:xfrm>
          <a:prstGeom prst="rect">
            <a:avLst/>
          </a:prstGeom>
          <a:noFill/>
        </p:spPr>
      </p:pic>
      <p:pic>
        <p:nvPicPr>
          <p:cNvPr id="922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95536" y="5517232"/>
            <a:ext cx="952500" cy="1114425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2000232" y="214290"/>
            <a:ext cx="6892248" cy="6383062"/>
          </a:xfrm>
          <a:prstGeom prst="cloud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		</a:t>
            </a:r>
            <a:r>
              <a:rPr lang="ru-RU" sz="3600" b="1" dirty="0" smtClean="0">
                <a:solidFill>
                  <a:srgbClr val="C00000"/>
                </a:solidFill>
                <a:latin typeface="Asessor" pitchFamily="82" charset="0"/>
              </a:rPr>
              <a:t>Вредные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sessor" pitchFamily="82" charset="0"/>
              </a:rPr>
              <a:t>и  жалящие насекомые</a:t>
            </a:r>
            <a:br>
              <a:rPr lang="ru-RU" sz="3600" b="1" dirty="0" smtClean="0">
                <a:solidFill>
                  <a:srgbClr val="C00000"/>
                </a:solidFill>
                <a:latin typeface="Asessor" pitchFamily="82" charset="0"/>
              </a:rPr>
            </a:br>
            <a: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  <a:t>Осы</a:t>
            </a:r>
            <a:b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  <a:t>Пчелы</a:t>
            </a:r>
            <a:b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  <a:t>Клещи</a:t>
            </a:r>
            <a:b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b="1" spc="300" dirty="0" smtClean="0">
                <a:solidFill>
                  <a:srgbClr val="FF0000"/>
                </a:solidFill>
                <a:latin typeface="Segoe Print" pitchFamily="2" charset="0"/>
              </a:rPr>
              <a:t>Мошки</a:t>
            </a:r>
          </a:p>
          <a:p>
            <a:pPr algn="ctr"/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Укол </a:t>
            </a:r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жала осы, пчелы вызывает у человека боль и отёк, иногда обморок. </a:t>
            </a:r>
            <a:b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Особенно опасен для человека  лесной клещ, </a:t>
            </a:r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к тому </a:t>
            </a:r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же переносящий энцефалит, это заболевание </a:t>
            </a:r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нервной системы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76672"/>
            <a:ext cx="1028700" cy="885825"/>
          </a:xfrm>
          <a:prstGeom prst="rect">
            <a:avLst/>
          </a:prstGeom>
          <a:noFill/>
        </p:spPr>
      </p:pic>
      <p:pic>
        <p:nvPicPr>
          <p:cNvPr id="3" name="Picture 4" descr="&amp;Acy;&amp;ncy;&amp;icy;&amp;mcy;&amp;acy;&amp;shcy;&amp;kcy;&amp;icy; &amp;ZHcy;&amp;icy;&amp;vcy;&amp;ocy;&amp;tcy;&amp;ncy;&amp;ycy;&amp;iecy;, &amp;acy;&amp;ncy;&amp;icy;&amp;mcy;&amp;icy;&amp;rcy;&amp;ocy;&amp;vcy;&amp;acy;&amp;ncy;&amp;ncy;&amp;ycy;&amp;iecy; &amp;zhcy;&amp;icy;&amp;vcy;&amp;ocy;&amp;tcy;&amp;ncy;&amp;ycy;&amp;iecy;, &amp;rcy;&amp;acy;&amp;zcy;&amp;ncy;&amp;ycy;&amp;iecy; &amp;kcy;&amp;acy;&amp;rcy;&amp;tcy;&amp;icy;&amp;ncy;&amp;kcy;&amp;icy; &amp;zhcy;&amp;icy;&amp;vcy;&amp;ocy;&amp;tcy;&amp;ncy;&amp;ycy;&amp;khcy; | Smayli.ru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89530">
            <a:off x="7442612" y="1959164"/>
            <a:ext cx="386333" cy="1170706"/>
          </a:xfrm>
          <a:prstGeom prst="rect">
            <a:avLst/>
          </a:prstGeom>
          <a:noFill/>
        </p:spPr>
      </p:pic>
      <p:pic>
        <p:nvPicPr>
          <p:cNvPr id="4" name="Picture 6" descr="&amp;Acy;&amp;ncy;&amp;icy;&amp;mcy;&amp;acy;&amp;shcy;&amp;kcy;&amp;icy; &amp;ZHcy;&amp;icy;&amp;vcy;&amp;ocy;&amp;tcy;&amp;ncy;&amp;ycy;&amp;iecy;, &amp;acy;&amp;ncy;&amp;icy;&amp;mcy;&amp;icy;&amp;rcy;&amp;ocy;&amp;vcy;&amp;acy;&amp;ncy;&amp;ncy;&amp;ycy;&amp;iecy; &amp;zhcy;&amp;icy;&amp;vcy;&amp;ocy;&amp;tcy;&amp;ncy;&amp;ycy;&amp;iecy;, &amp;rcy;&amp;acy;&amp;zcy;&amp;ncy;&amp;ycy;&amp;iecy; &amp;kcy;&amp;acy;&amp;rcy;&amp;tcy;&amp;icy;&amp;ncy;&amp;kcy;&amp;icy; &amp;zhcy;&amp;icy;&amp;vcy;&amp;ocy;&amp;tcy;&amp;ncy;&amp;ycy;&amp;khcy; | Smayli.ru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442717">
            <a:off x="3280742" y="2131708"/>
            <a:ext cx="593999" cy="1188000"/>
          </a:xfrm>
          <a:prstGeom prst="rect">
            <a:avLst/>
          </a:prstGeom>
          <a:noFill/>
        </p:spPr>
      </p:pic>
      <p:pic>
        <p:nvPicPr>
          <p:cNvPr id="9224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7668346" y="6165304"/>
            <a:ext cx="664362" cy="252000"/>
          </a:xfrm>
          <a:prstGeom prst="rect">
            <a:avLst/>
          </a:prstGeom>
          <a:noFill/>
        </p:spPr>
      </p:pic>
      <p:pic>
        <p:nvPicPr>
          <p:cNvPr id="9226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519472">
            <a:off x="7884368" y="3501008"/>
            <a:ext cx="428625" cy="438151"/>
          </a:xfrm>
          <a:prstGeom prst="rect">
            <a:avLst/>
          </a:prstGeom>
          <a:noFill/>
        </p:spPr>
      </p:pic>
      <p:pic>
        <p:nvPicPr>
          <p:cNvPr id="9228" name="Picture 12" descr="&amp;Acy;&amp;ncy;&amp;icy;&amp;mcy;&amp;acy;&amp;shcy;&amp;kcy;&amp;icy; &amp;ZHcy;&amp;icy;&amp;vcy;&amp;ocy;&amp;tcy;&amp;ncy;&amp;ycy;&amp;iecy;, &amp;acy;&amp;ncy;&amp;icy;&amp;mcy;&amp;icy;&amp;rcy;&amp;ocy;&amp;vcy;&amp;acy;&amp;ncy;&amp;ncy;&amp;ycy;&amp;iecy; &amp;zhcy;&amp;icy;&amp;vcy;&amp;ocy;&amp;tcy;&amp;ncy;&amp;ycy;&amp;iecy;, &amp;rcy;&amp;acy;&amp;zcy;&amp;ncy;&amp;ycy;&amp;iecy; &amp;kcy;&amp;acy;&amp;rcy;&amp;tcy;&amp;icy;&amp;ncy;&amp;kcy;&amp;icy; &amp;zhcy;&amp;icy;&amp;vcy;&amp;ocy;&amp;tcy;&amp;ncy;&amp;ycy;&amp;khcy; | Smayli.ru"/>
          <p:cNvPicPr>
            <a:picLocks noChangeAspect="1" noChangeArrowheads="1" noCrop="1"/>
          </p:cNvPicPr>
          <p:nvPr/>
        </p:nvPicPr>
        <p:blipFill>
          <a:blip r:embed="rId11" cstate="print">
            <a:lum bright="-10000" contrast="10000"/>
          </a:blip>
          <a:srcRect/>
          <a:stretch>
            <a:fillRect/>
          </a:stretch>
        </p:blipFill>
        <p:spPr bwMode="auto">
          <a:xfrm rot="1786181">
            <a:off x="1940815" y="5822013"/>
            <a:ext cx="2381250" cy="476250"/>
          </a:xfrm>
          <a:prstGeom prst="rect">
            <a:avLst/>
          </a:prstGeom>
          <a:noFill/>
        </p:spPr>
      </p:pic>
      <p:pic>
        <p:nvPicPr>
          <p:cNvPr id="9230" name="Picture 14" descr="&amp;Acy;&amp;ncy;&amp;icy;&amp;mcy;&amp;acy;&amp;shcy;&amp;kcy;&amp;icy; &amp;ZHcy;&amp;icy;&amp;vcy;&amp;ocy;&amp;tcy;&amp;ncy;&amp;ycy;&amp;iecy;"/>
          <p:cNvPicPr>
            <a:picLocks noChangeAspect="1" noChangeArrowheads="1"/>
          </p:cNvPicPr>
          <p:nvPr/>
        </p:nvPicPr>
        <p:blipFill>
          <a:blip r:embed="rId12" cstate="print">
            <a:lum bright="-10000" contrast="10000"/>
          </a:blip>
          <a:srcRect/>
          <a:stretch>
            <a:fillRect/>
          </a:stretch>
        </p:blipFill>
        <p:spPr bwMode="auto">
          <a:xfrm rot="17682542">
            <a:off x="2877658" y="2545672"/>
            <a:ext cx="634499" cy="1080000"/>
          </a:xfrm>
          <a:prstGeom prst="rect">
            <a:avLst/>
          </a:prstGeom>
          <a:noFill/>
        </p:spPr>
      </p:pic>
      <p:pic>
        <p:nvPicPr>
          <p:cNvPr id="14" name="Рисунок 13" descr="&amp;Acy;&amp;ncy;&amp;icy;&amp;mcy;&amp;acy;&amp;shcy;&amp;kcy;&amp;icy; &amp;Pcy;&amp;ocy;&amp;gcy;&amp;ocy;&amp;dcy;&amp;acy;"/>
          <p:cNvPicPr/>
          <p:nvPr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251520" y="260648"/>
            <a:ext cx="1457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pic>
        <p:nvPicPr>
          <p:cNvPr id="819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37112"/>
            <a:ext cx="1114425" cy="609600"/>
          </a:xfrm>
          <a:prstGeom prst="rect">
            <a:avLst/>
          </a:prstGeom>
          <a:noFill/>
        </p:spPr>
      </p:pic>
      <p:pic>
        <p:nvPicPr>
          <p:cNvPr id="8200" name="Picture 8" descr="&amp;Acy;&amp;ncy;&amp;icy;&amp;mcy;&amp;acy;&amp;shcy;&amp;kcy;&amp;icy; &amp;ZHcy;&amp;icy;&amp;vcy;&amp;ocy;&amp;tcy;&amp;ncy;&amp;ycy;&amp;iecy;, &amp;acy;&amp;ncy;&amp;icy;&amp;mcy;&amp;icy;&amp;rcy;&amp;ocy;&amp;vcy;&amp;acy;&amp;ncy;&amp;ncy;&amp;ycy;&amp;iecy; &amp;zhcy;&amp;icy;&amp;vcy;&amp;ocy;&amp;tcy;&amp;ncy;&amp;ycy;&amp;iecy;, &amp;rcy;&amp;acy;&amp;zcy;&amp;ncy;&amp;ycy;&amp;iecy; &amp;kcy;&amp;acy;&amp;rcy;&amp;tcy;&amp;icy;&amp;ncy;&amp;kcy;&amp;icy; &amp;zhcy;&amp;icy;&amp;vcy;&amp;ocy;&amp;tcy;&amp;ncy;&amp;ycy;&amp;khcy;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71241">
            <a:off x="6156176" y="5382000"/>
            <a:ext cx="1335423" cy="1476000"/>
          </a:xfrm>
          <a:prstGeom prst="rect">
            <a:avLst/>
          </a:prstGeom>
          <a:noFill/>
        </p:spPr>
      </p:pic>
      <p:pic>
        <p:nvPicPr>
          <p:cNvPr id="8202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668344" y="5733256"/>
            <a:ext cx="857250" cy="476250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267744" y="476672"/>
            <a:ext cx="4304520" cy="1584176"/>
          </a:xfrm>
          <a:prstGeom prst="wedgeEllipseCallout">
            <a:avLst>
              <a:gd name="adj1" fmla="val 39026"/>
              <a:gd name="adj2" fmla="val 71246"/>
            </a:avLst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latin typeface="Asessor" pitchFamily="82" charset="0"/>
              </a:rPr>
              <a:t>Ядовитые змеи</a:t>
            </a:r>
            <a:endParaRPr lang="ru-RU" sz="4400" b="1" spc="300" dirty="0">
              <a:latin typeface="Asessor" pitchFamily="82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85918" y="2214554"/>
            <a:ext cx="6143668" cy="3384376"/>
          </a:xfrm>
          <a:prstGeom prst="horizontalScroll">
            <a:avLst>
              <a:gd name="adj" fmla="val 8406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Нельзя дразнить змею палкой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Нельзя бросать в змею палками и камнями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Не нужно создавать лишнюю панику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Нужно спокойно обойти змею и продолжать путь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206" name="Picture 14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0" y="4266000"/>
            <a:ext cx="2360176" cy="2592000"/>
          </a:xfrm>
          <a:prstGeom prst="rect">
            <a:avLst/>
          </a:prstGeom>
          <a:noFill/>
        </p:spPr>
      </p:pic>
      <p:pic>
        <p:nvPicPr>
          <p:cNvPr id="8208" name="Picture 1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49181">
            <a:off x="3563888" y="5805264"/>
            <a:ext cx="1524000" cy="742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251520" y="548680"/>
            <a:ext cx="5534926" cy="3140968"/>
          </a:xfrm>
          <a:prstGeom prst="cloud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Где сладко, </a:t>
            </a:r>
            <a:endParaRPr lang="ru-RU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там </a:t>
            </a: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она кружит,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она </a:t>
            </a: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жалит и жужжит  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попадается в компот,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и много мёду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нам даёт… </a:t>
            </a:r>
            <a:endParaRPr lang="ru-RU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339752" y="3356992"/>
            <a:ext cx="4896544" cy="3140968"/>
          </a:xfrm>
          <a:prstGeom prst="cloud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Модница крылатая,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Платье полосатое,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ростом хоть и кроха,</a:t>
            </a:r>
            <a:b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укусит –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Segoe Print" pitchFamily="2" charset="0"/>
              </a:rPr>
              <a:t>будет плохо</a:t>
            </a:r>
            <a:endParaRPr lang="ru-RU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17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4293096"/>
            <a:ext cx="1321866" cy="1800000"/>
          </a:xfrm>
          <a:prstGeom prst="rect">
            <a:avLst/>
          </a:prstGeom>
          <a:noFill/>
        </p:spPr>
      </p:pic>
      <p:pic>
        <p:nvPicPr>
          <p:cNvPr id="717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6781471">
            <a:off x="6103918" y="957021"/>
            <a:ext cx="1312933" cy="1440000"/>
          </a:xfrm>
          <a:prstGeom prst="rect">
            <a:avLst/>
          </a:prstGeom>
          <a:noFill/>
        </p:spPr>
      </p:pic>
      <p:pic>
        <p:nvPicPr>
          <p:cNvPr id="7176" name="Picture 8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308304" y="2996952"/>
            <a:ext cx="1535795" cy="33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620000" y="1628800"/>
            <a:ext cx="1524000" cy="809626"/>
          </a:xfrm>
          <a:prstGeom prst="rect">
            <a:avLst/>
          </a:prstGeom>
          <a:noFill/>
        </p:spPr>
      </p:pic>
      <p:sp>
        <p:nvSpPr>
          <p:cNvPr id="4" name="Лента лицом вниз 3"/>
          <p:cNvSpPr/>
          <p:nvPr/>
        </p:nvSpPr>
        <p:spPr>
          <a:xfrm>
            <a:off x="1500166" y="785794"/>
            <a:ext cx="6120680" cy="1080120"/>
          </a:xfrm>
          <a:prstGeom prst="ribbon">
            <a:avLst>
              <a:gd name="adj1" fmla="val 14102"/>
              <a:gd name="adj2" fmla="val 75000"/>
            </a:avLst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Найди лишнее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2780928"/>
            <a:ext cx="2376264" cy="2520280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мухомор сыроежка груздь масленок</a:t>
            </a:r>
            <a:endParaRPr lang="ru-RU" sz="24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347864" y="2780928"/>
            <a:ext cx="2448272" cy="2520280"/>
          </a:xfrm>
          <a:prstGeom prst="flowChartAlternateProcess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смородина малина вороний глаз черника</a:t>
            </a:r>
            <a:endParaRPr lang="ru-RU" sz="24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444208" y="2852936"/>
            <a:ext cx="2160240" cy="2376264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Segoe Print" pitchFamily="2" charset="0"/>
              </a:rPr>
              <a:t>Пчела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Segoe Print" pitchFamily="2" charset="0"/>
              </a:rPr>
              <a:t>муха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Segoe Print" pitchFamily="2" charset="0"/>
              </a:rPr>
              <a:t> шмель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Segoe Print" pitchFamily="2" charset="0"/>
              </a:rPr>
              <a:t> оса</a:t>
            </a:r>
            <a:endParaRPr lang="ru-RU" sz="2400" b="1" dirty="0">
              <a:solidFill>
                <a:srgbClr val="009900"/>
              </a:solidFill>
              <a:latin typeface="Segoe Print" pitchFamily="2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00562" y="1928802"/>
            <a:ext cx="0" cy="864096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29190" y="1928802"/>
            <a:ext cx="2595138" cy="8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15519472">
            <a:off x="7039340" y="5662162"/>
            <a:ext cx="915646" cy="936000"/>
          </a:xfrm>
          <a:prstGeom prst="rect">
            <a:avLst/>
          </a:prstGeom>
          <a:noFill/>
        </p:spPr>
      </p:pic>
      <p:pic>
        <p:nvPicPr>
          <p:cNvPr id="6146" name="Picture 2" descr="&amp;Scy;&amp;mcy;&amp;acy;&amp;jcy;&amp;lcy; &amp;mcy;&amp;ucy;&amp;khcy;&amp;ocy;&amp;mcy;&amp;ocy;&amp;rcy;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99592" y="5373216"/>
            <a:ext cx="1057811" cy="1188000"/>
          </a:xfrm>
          <a:prstGeom prst="rect">
            <a:avLst/>
          </a:prstGeom>
          <a:noFill/>
        </p:spPr>
      </p:pic>
      <p:pic>
        <p:nvPicPr>
          <p:cNvPr id="13" name="Рисунок 12" descr="волк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34754" t="12500" r="38720" b="19461"/>
          <a:stretch>
            <a:fillRect/>
          </a:stretch>
        </p:blipFill>
        <p:spPr>
          <a:xfrm>
            <a:off x="3995936" y="5445224"/>
            <a:ext cx="1100006" cy="1188000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1475656" y="1928802"/>
            <a:ext cx="2667716" cy="7801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620000" y="908720"/>
            <a:ext cx="1524000" cy="809626"/>
          </a:xfrm>
          <a:prstGeom prst="rect">
            <a:avLst/>
          </a:prstGeom>
          <a:noFill/>
        </p:spPr>
      </p:pic>
      <p:sp>
        <p:nvSpPr>
          <p:cNvPr id="5" name="Табличка 4"/>
          <p:cNvSpPr/>
          <p:nvPr/>
        </p:nvSpPr>
        <p:spPr>
          <a:xfrm>
            <a:off x="1979712" y="188640"/>
            <a:ext cx="5328592" cy="2088232"/>
          </a:xfrm>
          <a:prstGeom prst="plaqu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Зная </a:t>
            </a:r>
          </a:p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Азбуку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«Ау»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,</a:t>
            </a:r>
          </a:p>
          <a:p>
            <a:pPr algn="ctr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 в лесу 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 пропаду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D2D1D6"/>
              </a:clrFrom>
              <a:clrTo>
                <a:srgbClr val="D2D1D6">
                  <a:alpha val="0"/>
                </a:srgbClr>
              </a:clrTo>
            </a:clrChange>
            <a:lum bright="-10000" contrast="10000"/>
          </a:blip>
          <a:srcRect t="3780" r="2618" b="3611"/>
          <a:stretch>
            <a:fillRect/>
          </a:stretch>
        </p:blipFill>
        <p:spPr bwMode="auto">
          <a:xfrm>
            <a:off x="1115616" y="2466000"/>
            <a:ext cx="6812079" cy="4392000"/>
          </a:xfrm>
          <a:prstGeom prst="flowChartAlternateProcess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lum bright="-10000" contrast="10000"/>
          </a:blip>
          <a:srcRect/>
          <a:stretch>
            <a:fillRect/>
          </a:stretch>
        </p:blipFill>
        <p:spPr bwMode="auto">
          <a:xfrm rot="20772971">
            <a:off x="1920284" y="3389027"/>
            <a:ext cx="2572142" cy="245522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820306">
            <a:off x="3945040" y="2887811"/>
            <a:ext cx="334215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Правила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заблудившегося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в лесу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forumsmile.ru/u/5/c/d/5cdf383f2f69dea8100ce98c7b108c14.gif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380312" y="5333999"/>
            <a:ext cx="1524000" cy="1524001"/>
          </a:xfrm>
          <a:prstGeom prst="rect">
            <a:avLst/>
          </a:prstGeom>
          <a:noFill/>
        </p:spPr>
      </p:pic>
      <p:pic>
        <p:nvPicPr>
          <p:cNvPr id="4100" name="Picture 4" descr="http://forumsmile.ru/u/6/2/6/626c498e85e77fbe3dd8204a683094af.gif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19857987">
            <a:off x="0" y="188640"/>
            <a:ext cx="1910764" cy="1656000"/>
          </a:xfrm>
          <a:prstGeom prst="rect">
            <a:avLst/>
          </a:prstGeom>
          <a:noFill/>
        </p:spPr>
      </p:pic>
      <p:pic>
        <p:nvPicPr>
          <p:cNvPr id="6146" name="Picture 2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5333999"/>
            <a:ext cx="1285875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 t="3780" r="2618" b="3611"/>
          <a:stretch>
            <a:fillRect/>
          </a:stretch>
        </p:blipFill>
        <p:spPr bwMode="auto">
          <a:xfrm>
            <a:off x="571472" y="1700808"/>
            <a:ext cx="8215370" cy="4860000"/>
          </a:xfrm>
          <a:prstGeom prst="flowChartAlternateProcess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627335">
            <a:off x="1708314" y="2459364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Правило №1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 rot="20644343">
            <a:off x="1903698" y="2998067"/>
            <a:ext cx="2444746" cy="2412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773137">
            <a:off x="4314960" y="2011132"/>
            <a:ext cx="33661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sessor" pitchFamily="82" charset="0"/>
              </a:rPr>
              <a:t>     </a:t>
            </a:r>
            <a:r>
              <a:rPr lang="ru-RU" sz="2800" b="1" u="sng" dirty="0" smtClean="0">
                <a:solidFill>
                  <a:srgbClr val="006600"/>
                </a:solidFill>
                <a:latin typeface="Asessor" pitchFamily="82" charset="0"/>
              </a:rPr>
              <a:t>Обними  дерево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когда </a:t>
            </a:r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заблудишься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в лесу,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не бойся ты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и не трясись,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а лучше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оглянись вокруг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и </a:t>
            </a:r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к дереву скорей прижмись</a:t>
            </a:r>
            <a:endParaRPr lang="ru-RU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Picture 4" descr="http://forumsmile.ru/u/6/2/6/626c498e85e77fbe3dd8204a683094af.gif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 rot="19857987">
            <a:off x="0" y="188640"/>
            <a:ext cx="1910764" cy="1656000"/>
          </a:xfrm>
          <a:prstGeom prst="rect">
            <a:avLst/>
          </a:prstGeom>
          <a:noFill/>
        </p:spPr>
      </p:pic>
      <p:pic>
        <p:nvPicPr>
          <p:cNvPr id="3074" name="Picture 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851920" y="620688"/>
            <a:ext cx="1143000" cy="857251"/>
          </a:xfrm>
          <a:prstGeom prst="rect">
            <a:avLst/>
          </a:prstGeom>
          <a:noFill/>
        </p:spPr>
      </p:pic>
      <p:pic>
        <p:nvPicPr>
          <p:cNvPr id="2" name="Picture 2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6956640" y="4626000"/>
            <a:ext cx="2187360" cy="2232000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573325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020272" y="332656"/>
            <a:ext cx="1524000" cy="80962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 t="3780" r="2618" b="3611"/>
          <a:stretch>
            <a:fillRect/>
          </a:stretch>
        </p:blipFill>
        <p:spPr bwMode="auto">
          <a:xfrm>
            <a:off x="539552" y="1268760"/>
            <a:ext cx="8096339" cy="522000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684335">
            <a:off x="1349998" y="2297197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Правило №2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 rot="20652635">
            <a:off x="1647932" y="2847730"/>
            <a:ext cx="2448272" cy="266429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481202">
            <a:off x="4622301" y="1654675"/>
            <a:ext cx="25499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u="sng" dirty="0" smtClean="0">
                <a:solidFill>
                  <a:srgbClr val="006600"/>
                </a:solidFill>
                <a:latin typeface="Asessor" pitchFamily="82" charset="0"/>
              </a:rPr>
              <a:t>Сигнализируй!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Если ты украсишь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берёзу, ель, сосну,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то поможешь взрослым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найти тебя в лесу</a:t>
            </a:r>
            <a:endParaRPr lang="ru-RU" sz="20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Picture 4" descr="http://forumsmile.ru/u/6/2/6/626c498e85e77fbe3dd8204a683094af.gif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 rot="19857987">
            <a:off x="29253" y="44201"/>
            <a:ext cx="1910764" cy="1656000"/>
          </a:xfrm>
          <a:prstGeom prst="rect">
            <a:avLst/>
          </a:prstGeom>
          <a:noFill/>
        </p:spPr>
      </p:pic>
      <p:pic>
        <p:nvPicPr>
          <p:cNvPr id="9" name="Picture 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347864" y="620688"/>
            <a:ext cx="942975" cy="828676"/>
          </a:xfrm>
          <a:prstGeom prst="rect">
            <a:avLst/>
          </a:prstGeom>
          <a:noFill/>
        </p:spPr>
      </p:pic>
      <p:pic>
        <p:nvPicPr>
          <p:cNvPr id="2050" name="Picture 2" descr="http://forumsmile.ru/u/9/7/c/97c16a72e278ebd4ab2ab9e9e887b5ad.gif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04248" y="4676774"/>
            <a:ext cx="2085975" cy="2181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sp>
        <p:nvSpPr>
          <p:cNvPr id="2" name="AutoShape 2" descr="&amp;Acy;&amp;ncy;&amp;icy;&amp;mcy;&amp;acy;&amp;shcy;&amp;kcy;&amp;icy; &amp;Dcy;&amp;iecy;&amp;tcy;&amp;icy;"/>
          <p:cNvSpPr>
            <a:spLocks noChangeAspect="1" noChangeArrowheads="1"/>
          </p:cNvSpPr>
          <p:nvPr/>
        </p:nvSpPr>
        <p:spPr bwMode="auto">
          <a:xfrm>
            <a:off x="155575" y="-533400"/>
            <a:ext cx="80010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 t="3780" r="2618" b="3611"/>
          <a:stretch>
            <a:fillRect/>
          </a:stretch>
        </p:blipFill>
        <p:spPr bwMode="auto">
          <a:xfrm>
            <a:off x="395536" y="1124744"/>
            <a:ext cx="8096327" cy="522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8" name="Picture 4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4437112"/>
            <a:ext cx="1486370" cy="208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588838">
            <a:off x="1202906" y="2039488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Правило №2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 rot="20611551">
            <a:off x="1531296" y="2607080"/>
            <a:ext cx="2737065" cy="282000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771146">
            <a:off x="3855720" y="1180615"/>
            <a:ext cx="32981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     </a:t>
            </a:r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Сигнализируй!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       </a:t>
            </a:r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Заблудившись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        в лесу,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        не  кричи,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  три черты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на тропе начерти,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 и не бегай везде и вокруг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у  тебя есть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свисток –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          он твой друг!</a:t>
            </a:r>
            <a:endParaRPr lang="ru-RU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Picture 2" descr="http://forumsmile.ru/u/d/0/7/d0758e3d13f8607374b62c4c6463dcbe.gif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354000" y="4626000"/>
            <a:ext cx="2790000" cy="223200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6588224" y="4725144"/>
            <a:ext cx="2304256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60232" y="4725144"/>
            <a:ext cx="2160240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355976" y="3143248"/>
            <a:ext cx="4359428" cy="2714644"/>
          </a:xfrm>
          <a:prstGeom prst="cloudCallout">
            <a:avLst>
              <a:gd name="adj1" fmla="val -62729"/>
              <a:gd name="adj2" fmla="val 7051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sessor" pitchFamily="82" charset="0"/>
              </a:rPr>
              <a:t>А может ли лес таить в себе опасности?</a:t>
            </a:r>
            <a:endParaRPr lang="ru-RU" sz="3600" b="1" dirty="0">
              <a:solidFill>
                <a:srgbClr val="C00000"/>
              </a:solidFill>
              <a:latin typeface="Asessor" pitchFamily="82" charset="0"/>
            </a:endParaRPr>
          </a:p>
        </p:txBody>
      </p:sp>
      <p:pic>
        <p:nvPicPr>
          <p:cNvPr id="6" name="Рисунок 5" descr="s6019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576" y="2564904"/>
            <a:ext cx="279936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58219">
            <a:off x="3885050" y="2132473"/>
            <a:ext cx="568422" cy="4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39752" y="1772816"/>
            <a:ext cx="6120680" cy="2592288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 t="3780" r="2618" b="3611"/>
          <a:stretch>
            <a:fillRect/>
          </a:stretch>
        </p:blipFill>
        <p:spPr bwMode="auto">
          <a:xfrm>
            <a:off x="755572" y="1340768"/>
            <a:ext cx="7872980" cy="5076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541003">
            <a:off x="1496976" y="2247804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Правило №3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 rot="20596388">
            <a:off x="1777863" y="2751973"/>
            <a:ext cx="2759856" cy="257660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536762">
            <a:off x="4739055" y="1903999"/>
            <a:ext cx="2791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Согрейся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от холода спасаясь,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от ветра и дождя,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построй себе шалашик –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 Black" pitchFamily="34" charset="0"/>
              </a:rPr>
              <a:t>укроет он тебя</a:t>
            </a:r>
            <a:endParaRPr lang="ru-RU" sz="20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8" name="Picture 4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812360" y="2132856"/>
            <a:ext cx="723900" cy="676276"/>
          </a:xfrm>
          <a:prstGeom prst="rect">
            <a:avLst/>
          </a:prstGeom>
          <a:noFill/>
        </p:spPr>
      </p:pic>
      <p:pic>
        <p:nvPicPr>
          <p:cNvPr id="1030" name="Picture 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740352" y="5157192"/>
            <a:ext cx="1120001" cy="1512000"/>
          </a:xfrm>
          <a:prstGeom prst="rect">
            <a:avLst/>
          </a:prstGeom>
          <a:noFill/>
        </p:spPr>
      </p:pic>
      <p:pic>
        <p:nvPicPr>
          <p:cNvPr id="1032" name="Picture 8" descr="http://s17.rimg.info/81acf2f15f05cf72cada4b6623ce8f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48680"/>
            <a:ext cx="1219200" cy="904876"/>
          </a:xfrm>
          <a:prstGeom prst="rect">
            <a:avLst/>
          </a:prstGeom>
          <a:noFill/>
        </p:spPr>
      </p:pic>
      <p:pic>
        <p:nvPicPr>
          <p:cNvPr id="15" name="Picture 8" descr="http://s17.rimg.info/81acf2f15f05cf72cada4b6623ce8f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60648"/>
            <a:ext cx="1219200" cy="904876"/>
          </a:xfrm>
          <a:prstGeom prst="rect">
            <a:avLst/>
          </a:prstGeom>
          <a:noFill/>
        </p:spPr>
      </p:pic>
      <p:pic>
        <p:nvPicPr>
          <p:cNvPr id="16" name="Picture 8" descr="http://s17.rimg.info/81acf2f15f05cf72cada4b6623ce8f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8680"/>
            <a:ext cx="1219200" cy="904876"/>
          </a:xfrm>
          <a:prstGeom prst="rect">
            <a:avLst/>
          </a:prstGeom>
          <a:noFill/>
        </p:spPr>
      </p:pic>
      <p:pic>
        <p:nvPicPr>
          <p:cNvPr id="17" name="Picture 8" descr="http://s17.rimg.info/81acf2f15f05cf72cada4b6623ce8f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88640"/>
            <a:ext cx="1219200" cy="904876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3568" y="1196752"/>
            <a:ext cx="942975" cy="828676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7164288" y="764704"/>
            <a:ext cx="1524000" cy="809626"/>
          </a:xfrm>
          <a:prstGeom prst="rect">
            <a:avLst/>
          </a:prstGeom>
          <a:noFill/>
        </p:spPr>
      </p:pic>
      <p:pic>
        <p:nvPicPr>
          <p:cNvPr id="18" name="Picture 8" descr="http://s17.rimg.info/81acf2f15f05cf72cada4b6623ce8f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32656"/>
            <a:ext cx="1219200" cy="904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339752" y="1772816"/>
            <a:ext cx="6120680" cy="2592288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476672"/>
            <a:ext cx="942975" cy="828676"/>
          </a:xfrm>
          <a:prstGeom prst="rect">
            <a:avLst/>
          </a:prstGeom>
          <a:noFill/>
        </p:spPr>
      </p:pic>
      <p:pic>
        <p:nvPicPr>
          <p:cNvPr id="2052" name="Picture 4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19872" y="3861048"/>
            <a:ext cx="2262870" cy="2772000"/>
          </a:xfrm>
          <a:prstGeom prst="rect">
            <a:avLst/>
          </a:prstGeom>
          <a:noFill/>
        </p:spPr>
      </p:pic>
      <p:pic>
        <p:nvPicPr>
          <p:cNvPr id="2056" name="Picture 8" descr="http://giiif.ru/at/generator.php?text=%D0%A1%D0%BF%D0%B0%D1%81%D0%B8%D0%B1%D0%BE%20%D0%B7%D0%B0%20%D0%B2%D0%BD%D0%B8%D0%BC%D0%B0%D0%BD%D0%B8%D0%B5%21&amp;size=36&amp;texture=1&amp;font=AA_Assuan%20Medium&amp;orientation=WN&amp;r=255&amp;g=255&amp;b=255&amp;transparent=true&amp;shadow=WN&amp;dec=cossin&amp;koeff=0.03&amp;snow_count=0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1560" y="2204864"/>
            <a:ext cx="8221194" cy="140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785926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pc="300" dirty="0" smtClean="0">
                <a:solidFill>
                  <a:srgbClr val="C00000"/>
                </a:solidFill>
                <a:latin typeface="Arial Black" pitchFamily="34" charset="0"/>
              </a:rPr>
              <a:t>Из тридцати тысяч растений, встречающихся в нашей стране, около тысячи являются ядовитыми. </a:t>
            </a:r>
          </a:p>
          <a:p>
            <a:pPr algn="ctr"/>
            <a:r>
              <a:rPr lang="ru-RU" sz="3200" spc="300" dirty="0" smtClean="0">
                <a:solidFill>
                  <a:srgbClr val="C00000"/>
                </a:solidFill>
                <a:latin typeface="Arial Black" pitchFamily="34" charset="0"/>
              </a:rPr>
              <a:t>О некоторых ядовитых растениях я вам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расскажу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s19.rimg.info/5cd6562ec7b7bd278145cea0a97ddeda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732240" y="4914000"/>
            <a:ext cx="1943999" cy="1944000"/>
          </a:xfrm>
          <a:prstGeom prst="rect">
            <a:avLst/>
          </a:prstGeom>
          <a:noFill/>
        </p:spPr>
      </p:pic>
      <p:pic>
        <p:nvPicPr>
          <p:cNvPr id="3076" name="Picture 4" descr="http://s15.rimg.info/00c48dad02c7633fe9e832a5d83cd991.gif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5373216"/>
            <a:ext cx="1628775" cy="1276350"/>
          </a:xfrm>
          <a:prstGeom prst="rect">
            <a:avLst/>
          </a:prstGeom>
          <a:noFill/>
        </p:spPr>
      </p:pic>
      <p:pic>
        <p:nvPicPr>
          <p:cNvPr id="18434" name="Picture 2" descr="http://s2.rimg.info/d566f3db3aa64ae3d819be81a6a6c3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78589">
            <a:off x="1486136" y="486206"/>
            <a:ext cx="1238250" cy="990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63915"/>
            <a:ext cx="64807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Вы смотрите на картинки </a:t>
            </a:r>
            <a:b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Эти ягоды, друзья, собирать в лесу нельзя!</a:t>
            </a:r>
            <a:b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В каждой яд опасный есть</a:t>
            </a:r>
            <a:b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Если их однажды съесть,</a:t>
            </a:r>
            <a:b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Можно сильно отравиться,</a:t>
            </a:r>
            <a:b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spc="300" dirty="0" smtClean="0">
                <a:solidFill>
                  <a:srgbClr val="C00000"/>
                </a:solidFill>
                <a:latin typeface="Arial Black" pitchFamily="34" charset="0"/>
              </a:rPr>
              <a:t>И придётся вам лечиться</a:t>
            </a:r>
            <a:endParaRPr lang="ru-RU" sz="3200" b="1" spc="3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588224" y="4293096"/>
            <a:ext cx="2288640" cy="230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56992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увидишь четыре широких листа, а между ними чёрную круглую ягоду - это растение вороний глаз. Крупная чёрно-синяя ягода напоминает глаз птицы. Ягода очень красива, но не бери её в рот - 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она ядовита!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волк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34754" t="12500" r="38720" b="19461"/>
          <a:stretch>
            <a:fillRect/>
          </a:stretch>
        </p:blipFill>
        <p:spPr>
          <a:xfrm>
            <a:off x="6948264" y="3645024"/>
            <a:ext cx="1999998" cy="249862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Овальная выноска 7"/>
          <p:cNvSpPr/>
          <p:nvPr/>
        </p:nvSpPr>
        <p:spPr>
          <a:xfrm>
            <a:off x="755576" y="1412776"/>
            <a:ext cx="5544616" cy="1440160"/>
          </a:xfrm>
          <a:prstGeom prst="wedgeEllipseCallout">
            <a:avLst>
              <a:gd name="adj1" fmla="val 53879"/>
              <a:gd name="adj2" fmla="val 59614"/>
            </a:avLst>
          </a:prstGeom>
          <a:blipFill>
            <a:blip r:embed="rId5" cstate="print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Вороний глаз </a:t>
            </a:r>
            <a:endParaRPr lang="ru-RU" sz="540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908720"/>
            <a:ext cx="714375" cy="1038225"/>
          </a:xfrm>
          <a:prstGeom prst="rect">
            <a:avLst/>
          </a:prstGeom>
          <a:noFill/>
        </p:spPr>
      </p:pic>
      <p:pic>
        <p:nvPicPr>
          <p:cNvPr id="7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642910" y="1500174"/>
            <a:ext cx="5328592" cy="1368152"/>
          </a:xfrm>
          <a:prstGeom prst="wedgeEllipseCallout">
            <a:avLst>
              <a:gd name="adj1" fmla="val 57628"/>
              <a:gd name="adj2" fmla="val 80082"/>
            </a:avLst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Белена чёрная</a:t>
            </a:r>
            <a:endParaRPr lang="ru-RU" sz="4800" dirty="0">
              <a:ln w="3175">
                <a:solidFill>
                  <a:srgbClr val="C00000"/>
                </a:solidFill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&amp;bcy;&amp;iecy;&amp;lcy;&amp;iecy;&amp;ncy;&amp;acy; &amp;chcy;&amp;iecy;&amp;rcy;&amp;ncy;&amp;acy;&amp;yacy;, &amp;bcy;&amp;lcy;&amp;iecy;&amp;kcy;&amp;ocy;&amp;tcy;&amp;acy;, &amp;kcy;&amp;ucy;&amp;rcy;&amp;icy;&amp;ncy;&amp;acy;&amp;yacy; &amp;scy;&amp;lcy;&amp;iecy;&amp;pcy;&amp;ocy;&amp;tcy;&amp;acy;,  &amp;bcy;&amp;iecy;&amp;scy;&amp;icy;&amp;vcy;&amp;ocy;, &amp;dcy;&amp;ucy;&amp;rcy;&amp;softcy;-&amp;tcy;&amp;rcy;&amp;acy;&amp;vcy;&amp;acy;, &amp;ocy;&amp;dcy;&amp;ucy;&amp;rcy;&amp;softcy;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7DE"/>
              </a:clrFrom>
              <a:clrTo>
                <a:srgbClr val="F3F7DE">
                  <a:alpha val="0"/>
                </a:srgbClr>
              </a:clrTo>
            </a:clrChange>
            <a:lum bright="-10000" contrast="10000"/>
          </a:blip>
          <a:srcRect b="9492"/>
          <a:stretch>
            <a:fillRect/>
          </a:stretch>
        </p:blipFill>
        <p:spPr bwMode="auto">
          <a:xfrm>
            <a:off x="6357950" y="3500438"/>
            <a:ext cx="2571768" cy="3096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286124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300" dirty="0" smtClean="0">
                <a:ln w="3175">
                  <a:solidFill>
                    <a:srgbClr val="C00000"/>
                  </a:solidFill>
                </a:ln>
                <a:latin typeface="Arial Black" pitchFamily="34" charset="0"/>
              </a:rPr>
              <a:t>Белена встречается по оврагам,  вдоль дорог -  ядовитое растение.</a:t>
            </a:r>
          </a:p>
          <a:p>
            <a:r>
              <a:rPr lang="ru-RU" sz="2400" spc="300" dirty="0" smtClean="0">
                <a:ln w="3175">
                  <a:solidFill>
                    <a:srgbClr val="C00000"/>
                  </a:solidFill>
                </a:ln>
                <a:latin typeface="Arial Black" pitchFamily="34" charset="0"/>
              </a:rPr>
              <a:t>Это растение не едят даже животные! </a:t>
            </a:r>
            <a:r>
              <a:rPr lang="ru-RU" sz="2400" spc="300" dirty="0" smtClean="0">
                <a:latin typeface="Arial Black" pitchFamily="34" charset="0"/>
              </a:rPr>
              <a:t/>
            </a:r>
            <a:br>
              <a:rPr lang="ru-RU" sz="2400" spc="300" dirty="0" smtClean="0">
                <a:latin typeface="Arial Black" pitchFamily="34" charset="0"/>
              </a:rPr>
            </a:br>
            <a:endParaRPr lang="ru-RU" sz="2400" spc="300" dirty="0">
              <a:latin typeface="Arial Black" pitchFamily="34" charset="0"/>
            </a:endParaRPr>
          </a:p>
        </p:txBody>
      </p:sp>
      <p:pic>
        <p:nvPicPr>
          <p:cNvPr id="1536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786182" y="4714884"/>
            <a:ext cx="2582064" cy="1872000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20937283">
            <a:off x="1663053" y="115388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pic>
        <p:nvPicPr>
          <p:cNvPr id="4" name="Picture 2" descr="C:\Users\техно\Desktop\анимашки\школа 2100\дет рамки\hframe01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188640"/>
            <a:ext cx="8960157" cy="619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3214686"/>
            <a:ext cx="24482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Ядовитые  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грибы -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вызывают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отравления 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иногда смерть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5586">
            <a:off x="5786392" y="3589477"/>
            <a:ext cx="26042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Segoe Print" pitchFamily="2" charset="0"/>
              </a:rPr>
              <a:t>Мухомор</a:t>
            </a:r>
          </a:p>
          <a:p>
            <a:endParaRPr lang="ru-RU" sz="22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r>
              <a:rPr lang="ru-RU" sz="2200" b="1" dirty="0" smtClean="0">
                <a:solidFill>
                  <a:srgbClr val="7030A0"/>
                </a:solidFill>
                <a:latin typeface="Segoe Print" pitchFamily="2" charset="0"/>
              </a:rPr>
              <a:t>Ложные опята</a:t>
            </a:r>
          </a:p>
          <a:p>
            <a:endParaRPr lang="ru-RU" sz="22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r>
              <a:rPr lang="ru-RU" sz="2200" b="1" dirty="0" smtClean="0">
                <a:solidFill>
                  <a:srgbClr val="7030A0"/>
                </a:solidFill>
                <a:latin typeface="Segoe Print" pitchFamily="2" charset="0"/>
              </a:rPr>
              <a:t>Бледная поганка</a:t>
            </a:r>
            <a:endParaRPr lang="ru-RU" sz="2200" b="1" dirty="0">
              <a:latin typeface="Segoe Print" pitchFamily="2" charset="0"/>
            </a:endParaRPr>
          </a:p>
        </p:txBody>
      </p:sp>
      <p:pic>
        <p:nvPicPr>
          <p:cNvPr id="7" name="Рисунок 6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39.radikal.ru/i086/0903/d8/72847ace34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138000"/>
            <a:ext cx="12561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0232" y="332656"/>
            <a:ext cx="1524000" cy="80962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691680" y="548680"/>
            <a:ext cx="5112568" cy="1728192"/>
          </a:xfrm>
          <a:prstGeom prst="cloudCallout">
            <a:avLst>
              <a:gd name="adj1" fmla="val 48689"/>
              <a:gd name="adj2" fmla="val 28364"/>
            </a:avLst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4278" y="836712"/>
            <a:ext cx="367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1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мухомор</a:t>
            </a:r>
            <a:endParaRPr lang="ru-RU" sz="5400" b="1" cap="none" spc="50" dirty="0">
              <a:ln w="3175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1524000" cy="847725"/>
          </a:xfrm>
          <a:prstGeom prst="rect">
            <a:avLst/>
          </a:prstGeom>
          <a:noFill/>
        </p:spPr>
      </p:pic>
      <p:pic>
        <p:nvPicPr>
          <p:cNvPr id="13316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857224" y="2571744"/>
            <a:ext cx="3595263" cy="302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64088" y="23488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86314" y="2143116"/>
            <a:ext cx="4105596" cy="4536504"/>
          </a:xfrm>
          <a:prstGeom prst="wedgeRoundRectCallout">
            <a:avLst>
              <a:gd name="adj1" fmla="val -70406"/>
              <a:gd name="adj2" fmla="val 32590"/>
              <a:gd name="adj3" fmla="val 16667"/>
            </a:avLst>
          </a:prstGeom>
          <a:ln w="28575">
            <a:solidFill>
              <a:srgbClr val="CC33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Мухомор очень  красив, спутать его с другими грибами невозможно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он очень заметен. </a:t>
            </a:r>
          </a:p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Он опасен для человека!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Но им любят лакомиться сороки, белки. А лоси проглатывают эти грибы целиком, иногда сразу по нескольку штук. Считается, что мухоморы для лосей – лекарство. </a:t>
            </a:r>
          </a:p>
          <a:p>
            <a:pPr algn="ctr"/>
            <a:r>
              <a:rPr lang="ru-RU" sz="2000" dirty="0" smtClean="0">
                <a:solidFill>
                  <a:srgbClr val="A50021"/>
                </a:solidFill>
                <a:latin typeface="Arial Black" pitchFamily="34" charset="0"/>
              </a:rPr>
              <a:t>Не сбивайте мухомор, проходите мимо!</a:t>
            </a:r>
            <a:endParaRPr lang="ru-RU" sz="2000" dirty="0">
              <a:solidFill>
                <a:srgbClr val="A50021"/>
              </a:solidFill>
              <a:latin typeface="Arial Black" pitchFamily="34" charset="0"/>
            </a:endParaRPr>
          </a:p>
        </p:txBody>
      </p:sp>
      <p:pic>
        <p:nvPicPr>
          <p:cNvPr id="3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576" y="5229200"/>
            <a:ext cx="1216336" cy="1476000"/>
          </a:xfrm>
          <a:prstGeom prst="rect">
            <a:avLst/>
          </a:prstGeom>
          <a:noFill/>
        </p:spPr>
      </p:pic>
      <p:pic>
        <p:nvPicPr>
          <p:cNvPr id="1331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428860" y="5429264"/>
            <a:ext cx="1214595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iecy;&amp;jcy;&amp;zcy;&amp;acy;&amp;zhcy;&amp;icy; &amp;lcy;&amp;iecy;&amp;tcy;&amp;ocy;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http://s17.rimg.info/fdc94c0d84018bb3356bb4e2fda5a8b2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4008" y="188640"/>
            <a:ext cx="1524000" cy="809626"/>
          </a:xfrm>
          <a:prstGeom prst="rect">
            <a:avLst/>
          </a:prstGeom>
          <a:noFill/>
        </p:spPr>
      </p:pic>
      <p:pic>
        <p:nvPicPr>
          <p:cNvPr id="5" name="Рисунок 4" descr="&amp;ncy;&amp;ocy;&amp;vcy;&amp;ycy;&amp;iecy; &amp;kcy;&amp;rcy;&amp;acy;&amp;scy;&amp;icy;&amp;vcy;&amp;ycy;&amp;iecy; &amp;Acy;&amp;ncy;&amp;icy;&amp;mcy;&amp;acy;&amp;shcy;&amp;kcy;&amp;icy;, &amp;acy;&amp;ncy;&amp;icy;&amp;mcy;&amp;acy;&amp;tscy;&amp;icy;&amp;ocy;&amp;ncy;&amp;ncy;&amp;ycy;&amp;iecy; &amp;kcy;&amp;acy;&amp;rcy;&amp;tcy;&amp;icy;&amp;ncy;&amp;kcy;&amp;icy; &amp;Gcy;&amp;rcy;&amp;icy;&amp;bcy;&amp;ycy;, &amp;acy;&amp;ncy;&amp;icy;&amp;mcy;&amp;icy;&amp;rcy;&amp;ocy;&amp;vcy;&amp;acy;&amp;ncy;&amp;ncy;&amp;ycy;&amp;iecy; &amp;kcy;&amp;acy;&amp;rcy;&amp;tcy;&amp;icy;&amp;ncy;&amp;kcy;&amp;icy; &amp;Gcy;&amp;rcy;&amp;icy;&amp;b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2276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395536" y="836712"/>
            <a:ext cx="4104456" cy="2592288"/>
          </a:xfrm>
          <a:prstGeom prst="wedgeEllipseCallout">
            <a:avLst>
              <a:gd name="adj1" fmla="val 1131"/>
              <a:gd name="adj2" fmla="val 6998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Есть  старуха  вредная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на  ней   шляпа   бледная,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а  нога  в  ботинке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на   чулке-  пестринки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&amp;Acy;&amp;ncy;&amp;icy;&amp;mcy;&amp;acy;&amp;shcy;&amp;kcy;&amp;icy; &amp;ZHcy;&amp;icy;&amp;vcy;&amp;ocy;&amp;tcy;&amp;ncy;&amp;ycy;&amp;iecy;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41504">
            <a:off x="358149" y="2966186"/>
            <a:ext cx="65706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iubavyshka.ru/_ph/41/1/603225341.jp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012160" y="3861048"/>
            <a:ext cx="213444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4932040" y="908720"/>
            <a:ext cx="3960440" cy="2592288"/>
          </a:xfrm>
          <a:prstGeom prst="wedgeEllipseCallout">
            <a:avLst>
              <a:gd name="adj1" fmla="val -14187"/>
              <a:gd name="adj2" fmla="val 6944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А этот красавец на беленькой ножке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Он в красненькой шляпке,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На шляпке горошки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437</Words>
  <Application>Microsoft Office PowerPoint</Application>
  <PresentationFormat>Экран (4:3)</PresentationFormat>
  <Paragraphs>105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WINXP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Татьяна</cp:lastModifiedBy>
  <cp:revision>185</cp:revision>
  <dcterms:created xsi:type="dcterms:W3CDTF">2013-06-13T21:28:46Z</dcterms:created>
  <dcterms:modified xsi:type="dcterms:W3CDTF">2014-11-29T12:24:00Z</dcterms:modified>
</cp:coreProperties>
</file>