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66" r:id="rId3"/>
    <p:sldId id="274" r:id="rId4"/>
    <p:sldId id="259" r:id="rId5"/>
    <p:sldId id="276" r:id="rId6"/>
    <p:sldId id="277" r:id="rId7"/>
    <p:sldId id="279" r:id="rId8"/>
    <p:sldId id="261" r:id="rId9"/>
    <p:sldId id="295" r:id="rId10"/>
    <p:sldId id="262" r:id="rId11"/>
    <p:sldId id="272" r:id="rId12"/>
    <p:sldId id="287" r:id="rId13"/>
    <p:sldId id="288" r:id="rId14"/>
    <p:sldId id="265" r:id="rId15"/>
    <p:sldId id="289" r:id="rId16"/>
    <p:sldId id="290" r:id="rId17"/>
    <p:sldId id="293" r:id="rId18"/>
    <p:sldId id="267" r:id="rId19"/>
    <p:sldId id="28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nap ITC" pitchFamily="8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nap ITC" pitchFamily="8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nap ITC" pitchFamily="8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nap ITC" pitchFamily="8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nap ITC" pitchFamily="8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nap ITC" pitchFamily="8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nap ITC" pitchFamily="8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nap ITC" pitchFamily="8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nap ITC" pitchFamily="8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9EFF"/>
    <a:srgbClr val="2B12E8"/>
    <a:srgbClr val="FF33CC"/>
    <a:srgbClr val="000066"/>
    <a:srgbClr val="9CA0E8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39C62E-4337-47E5-B2E4-D97653350967}" v="1" dt="2021-06-20T03:38:04.9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3" autoAdjust="0"/>
    <p:restoredTop sz="94660"/>
  </p:normalViewPr>
  <p:slideViewPr>
    <p:cSldViewPr>
      <p:cViewPr varScale="1">
        <p:scale>
          <a:sx n="91" d="100"/>
          <a:sy n="91" d="100"/>
        </p:scale>
        <p:origin x="-141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C40B2-F21A-460C-AF7F-79680F4CC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B9549-DBEF-4248-8379-28D665D901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74793-865E-478C-9BBB-ED0AEC1F00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47AE3-925B-474F-AFDD-E60789E6C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29211-330D-4C59-9CCB-668EBB1EBF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4F0AD-34D1-4791-B044-F9807DB4BD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3DBE-9DE1-4C9F-A492-03D5618D6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28A82-178E-4C96-BE10-E802E5E8C5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018DE-F9EF-487A-BBCE-CAC9EF919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2BFA9-7962-44B7-9ECB-19FAE73609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20DCE-0DD2-4743-926F-70C5EB4DE7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2AA09-876E-4A97-A022-3D0ADE6C76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1422E1C0-DAB2-4642-A331-65207783F8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>
                <a:solidFill>
                  <a:srgbClr val="2B12E8"/>
                </a:solidFill>
              </a:rPr>
              <a:t>Какой бывает зима?</a:t>
            </a:r>
          </a:p>
        </p:txBody>
      </p:sp>
      <p:sp>
        <p:nvSpPr>
          <p:cNvPr id="2053" name="Oval 5" descr="1"/>
          <p:cNvSpPr>
            <a:spLocks noGrp="1" noChangeAspect="1" noChangeArrowheads="1"/>
          </p:cNvSpPr>
          <p:nvPr isPhoto="1"/>
        </p:nvSpPr>
        <p:spPr bwMode="auto">
          <a:xfrm rot="804250">
            <a:off x="684213" y="1125538"/>
            <a:ext cx="7518400" cy="5486400"/>
          </a:xfrm>
          <a:prstGeom prst="ellipse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Front">
              <a:rot lat="20099988" lon="1500000" rev="0"/>
            </a:camera>
            <a:lightRig rig="legacyHarsh4" dir="b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56" descr="F:\Новые презентации\Птицы\parus_major[1]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7400" y="4292600"/>
            <a:ext cx="2952750" cy="2214563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42863" y="4724400"/>
            <a:ext cx="184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1">
              <a:solidFill>
                <a:schemeClr val="tx2"/>
              </a:solidFill>
              <a:latin typeface="Arial" charset="0"/>
            </a:endParaRPr>
          </a:p>
          <a:p>
            <a:endParaRPr lang="ru-RU" b="1">
              <a:solidFill>
                <a:schemeClr val="tx2"/>
              </a:solidFill>
              <a:latin typeface="Arial" charset="0"/>
            </a:endParaRPr>
          </a:p>
          <a:p>
            <a:endParaRPr lang="ru-RU" b="1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8197" name="Picture 5" descr="снегирь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4365625"/>
            <a:ext cx="3168650" cy="2214563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</p:pic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442913" y="188913"/>
            <a:ext cx="870108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2B12E8"/>
                </a:solidFill>
                <a:latin typeface="Arial" charset="0"/>
              </a:rPr>
              <a:t>Но снег еще прячет и последние колоски с зернышками, желуди и орешки, рассыпанные по земле. Холодно и голодно зимой лесному народу. Птичкам, оставшимся зимовать с нами, становиться трудно искать себе еду</a:t>
            </a:r>
          </a:p>
        </p:txBody>
      </p:sp>
      <p:pic>
        <p:nvPicPr>
          <p:cNvPr id="8202" name="Picture 15" descr="белк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9113" y="2205038"/>
            <a:ext cx="3200400" cy="24003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200"/>
                            </p:stCondLst>
                            <p:childTnLst>
                              <p:par>
                                <p:cTn id="1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200"/>
                            </p:stCondLst>
                            <p:childTnLst>
                              <p:par>
                                <p:cTn id="1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468313" y="333375"/>
            <a:ext cx="82946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66"/>
                </a:solidFill>
                <a:latin typeface="Arial" charset="0"/>
              </a:rPr>
              <a:t>Поэтому люди вешают для них специальные домики - кормушки. </a:t>
            </a:r>
            <a:br>
              <a:rPr lang="ru-RU" b="1">
                <a:solidFill>
                  <a:srgbClr val="000066"/>
                </a:solidFill>
                <a:latin typeface="Arial" charset="0"/>
              </a:rPr>
            </a:br>
            <a:r>
              <a:rPr lang="ru-RU" b="1">
                <a:solidFill>
                  <a:srgbClr val="000066"/>
                </a:solidFill>
                <a:latin typeface="Arial" charset="0"/>
              </a:rPr>
              <a:t>Складывают туда зернышки,</a:t>
            </a:r>
            <a:r>
              <a:rPr lang="en-US" b="1">
                <a:solidFill>
                  <a:srgbClr val="000066"/>
                </a:solidFill>
                <a:latin typeface="Arial" charset="0"/>
              </a:rPr>
              <a:t> </a:t>
            </a:r>
            <a:r>
              <a:rPr lang="ru-RU" b="1">
                <a:solidFill>
                  <a:srgbClr val="000066"/>
                </a:solidFill>
                <a:latin typeface="Arial" charset="0"/>
              </a:rPr>
              <a:t>семечки и орешки. Вешают кусочки сала.</a:t>
            </a:r>
            <a:br>
              <a:rPr lang="ru-RU" b="1">
                <a:solidFill>
                  <a:srgbClr val="000066"/>
                </a:solidFill>
                <a:latin typeface="Arial" charset="0"/>
              </a:rPr>
            </a:br>
            <a:r>
              <a:rPr lang="ru-RU" b="1">
                <a:solidFill>
                  <a:srgbClr val="000066"/>
                </a:solidFill>
                <a:latin typeface="Arial" charset="0"/>
              </a:rPr>
              <a:t>Кушайте птички! Угощайтесь белочки!</a:t>
            </a:r>
          </a:p>
        </p:txBody>
      </p:sp>
      <p:sp>
        <p:nvSpPr>
          <p:cNvPr id="20486" name="Oval 6" descr="6"/>
          <p:cNvSpPr>
            <a:spLocks noGrp="1" noChangeAspect="1" noChangeArrowheads="1"/>
          </p:cNvSpPr>
          <p:nvPr isPhoto="1"/>
        </p:nvSpPr>
        <p:spPr bwMode="auto">
          <a:xfrm>
            <a:off x="684213" y="1657350"/>
            <a:ext cx="7772400" cy="5200650"/>
          </a:xfrm>
          <a:prstGeom prst="ellipse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827088" y="0"/>
            <a:ext cx="7361237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66"/>
                </a:solidFill>
                <a:latin typeface="Arial" charset="0"/>
              </a:rPr>
              <a:t>Реки, ручейки, озера и пруды  покрываются льдом. </a:t>
            </a:r>
            <a:br>
              <a:rPr lang="ru-RU" b="1">
                <a:solidFill>
                  <a:srgbClr val="000066"/>
                </a:solidFill>
                <a:latin typeface="Arial" charset="0"/>
              </a:rPr>
            </a:br>
            <a:r>
              <a:rPr lang="ru-RU" b="1">
                <a:solidFill>
                  <a:srgbClr val="000066"/>
                </a:solidFill>
                <a:latin typeface="Arial" charset="0"/>
              </a:rPr>
              <a:t>Вначале он тоненький, слабый и по нему пока нельзя ходить. </a:t>
            </a:r>
            <a:br>
              <a:rPr lang="ru-RU" b="1">
                <a:solidFill>
                  <a:srgbClr val="000066"/>
                </a:solidFill>
                <a:latin typeface="Arial" charset="0"/>
              </a:rPr>
            </a:br>
            <a:r>
              <a:rPr lang="ru-RU" b="1">
                <a:solidFill>
                  <a:srgbClr val="000066"/>
                </a:solidFill>
                <a:latin typeface="Arial" charset="0"/>
              </a:rPr>
              <a:t>Но к середине декабря, он обычно становиться крепче. </a:t>
            </a:r>
            <a:br>
              <a:rPr lang="ru-RU" b="1">
                <a:solidFill>
                  <a:srgbClr val="000066"/>
                </a:solidFill>
                <a:latin typeface="Arial" charset="0"/>
              </a:rPr>
            </a:br>
            <a:r>
              <a:rPr lang="ru-RU" b="1">
                <a:solidFill>
                  <a:srgbClr val="000066"/>
                </a:solidFill>
                <a:latin typeface="Arial" charset="0"/>
              </a:rPr>
              <a:t>Можно доставать коньки.</a:t>
            </a:r>
          </a:p>
          <a:p>
            <a:endParaRPr lang="ru-RU" b="1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7895" name="Oval 7" descr="7"/>
          <p:cNvSpPr>
            <a:spLocks noGrp="1" noChangeAspect="1" noChangeArrowheads="1"/>
          </p:cNvSpPr>
          <p:nvPr isPhoto="1"/>
        </p:nvSpPr>
        <p:spPr bwMode="auto">
          <a:xfrm>
            <a:off x="2124075" y="1371600"/>
            <a:ext cx="4752975" cy="5486400"/>
          </a:xfrm>
          <a:prstGeom prst="ellipse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76200" cap="rnd" cmpd="tri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00"/>
                            </p:stCondLst>
                            <p:childTnLst>
                              <p:par>
                                <p:cTn id="1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370013" y="5565775"/>
            <a:ext cx="6629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000066"/>
                </a:solidFill>
                <a:latin typeface="Times New Roman" pitchFamily="18" charset="0"/>
              </a:rPr>
              <a:t>В конце зимы погода становиться мягче и теплее. Снег </a:t>
            </a:r>
          </a:p>
          <a:p>
            <a:pPr algn="ctr" eaLnBrk="0" hangingPunct="0"/>
            <a:r>
              <a:rPr lang="ru-RU" sz="2000" b="1">
                <a:solidFill>
                  <a:srgbClr val="000066"/>
                </a:solidFill>
                <a:latin typeface="Times New Roman" pitchFamily="18" charset="0"/>
              </a:rPr>
              <a:t>начинает стекать с крыш и…замерзает. </a:t>
            </a:r>
          </a:p>
          <a:p>
            <a:pPr algn="ctr" eaLnBrk="0" hangingPunct="0"/>
            <a:r>
              <a:rPr lang="ru-RU" sz="2000" b="1">
                <a:solidFill>
                  <a:srgbClr val="000066"/>
                </a:solidFill>
                <a:latin typeface="Times New Roman" pitchFamily="18" charset="0"/>
              </a:rPr>
              <a:t>Так получаются сосульки</a:t>
            </a:r>
          </a:p>
        </p:txBody>
      </p:sp>
      <p:sp>
        <p:nvSpPr>
          <p:cNvPr id="38916" name="Oval 4" descr="8"/>
          <p:cNvSpPr>
            <a:spLocks noGrp="1" noChangeAspect="1" noChangeArrowheads="1"/>
          </p:cNvSpPr>
          <p:nvPr isPhoto="1"/>
        </p:nvSpPr>
        <p:spPr bwMode="auto">
          <a:xfrm>
            <a:off x="1116013" y="0"/>
            <a:ext cx="6378575" cy="5486400"/>
          </a:xfrm>
          <a:prstGeom prst="ellipse">
            <a:avLst/>
          </a:prstGeom>
          <a:blipFill dpi="0" rotWithShape="1">
            <a:blip r:embed="rId2" cstate="email">
              <a:lum contrast="-14000"/>
            </a:blip>
            <a:srcRect/>
            <a:stretch>
              <a:fillRect/>
            </a:stretch>
          </a:blipFill>
          <a:ln w="76200" cmpd="tri">
            <a:solidFill>
              <a:srgbClr val="9CA0E8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D:\My\Изображения\Рисунки\Месяца и времена года\Зима\снегопад, темно lit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0" y="0"/>
            <a:ext cx="381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5013325"/>
            <a:ext cx="4535488" cy="433388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000" b="1">
                <a:solidFill>
                  <a:srgbClr val="2B12E8"/>
                </a:solidFill>
              </a:rPr>
              <a:t>В это время года самые длинные ночи и самые короткие дни. Солнышко встает поздно и прячется рано. Высоко не поднимается, так и ходит по краю неба.</a:t>
            </a:r>
            <a:br>
              <a:rPr lang="ru-RU" sz="2000" b="1">
                <a:solidFill>
                  <a:srgbClr val="2B12E8"/>
                </a:solidFill>
              </a:rPr>
            </a:br>
            <a:r>
              <a:rPr lang="ru-RU" sz="2000" b="1">
                <a:solidFill>
                  <a:srgbClr val="2B12E8"/>
                </a:solidFill>
              </a:rPr>
              <a:t>Наступает полярная ночь.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908050"/>
            <a:ext cx="3614737" cy="29876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>
                <a:solidFill>
                  <a:srgbClr val="2B12E8"/>
                </a:solidFill>
              </a:rPr>
              <a:t>Ночь зимой -  как черный кот,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>
                <a:solidFill>
                  <a:srgbClr val="2B12E8"/>
                </a:solidFill>
              </a:rPr>
              <a:t>день - как серенькая мышь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>
                <a:solidFill>
                  <a:srgbClr val="2B12E8"/>
                </a:solidFill>
              </a:rPr>
              <a:t>... (летом все наоборот)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>
                <a:solidFill>
                  <a:srgbClr val="2B12E8"/>
                </a:solidFill>
              </a:rPr>
              <a:t>Ночь - как серенькая мышь,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>
                <a:solidFill>
                  <a:srgbClr val="2B12E8"/>
                </a:solidFill>
              </a:rPr>
              <a:t>День – большой блестящий кот.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i="1">
                <a:solidFill>
                  <a:srgbClr val="2B12E8"/>
                </a:solidFill>
              </a:rPr>
              <a:t>П. С. Соловьева</a:t>
            </a:r>
            <a:endParaRPr lang="en-US" sz="2400" i="1">
              <a:solidFill>
                <a:srgbClr val="2B12E8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7" descr="D:\My\Изображения\Фотографии отдельно\Времена года\Зима\позёмк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75" y="3589338"/>
            <a:ext cx="6286500" cy="326866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285875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800" dirty="0">
                <a:solidFill>
                  <a:srgbClr val="2B12E8"/>
                </a:solidFill>
              </a:rPr>
              <a:t>Погода зимой снежная, холодная, морозная .Зимой часто дуют холодные ветры. Они сдувают снег с земли крутят   </a:t>
            </a:r>
            <a:r>
              <a:rPr lang="ru-RU" sz="2800" b="1" dirty="0">
                <a:solidFill>
                  <a:srgbClr val="2B12E8"/>
                </a:solidFill>
              </a:rPr>
              <a:t>его, несут, кидают.</a:t>
            </a:r>
            <a:r>
              <a:rPr lang="ru-RU" sz="2800" dirty="0">
                <a:solidFill>
                  <a:srgbClr val="2B12E8"/>
                </a:solidFill>
              </a:rPr>
              <a:t> </a:t>
            </a:r>
            <a:r>
              <a:rPr lang="ru-RU" sz="2800" b="1" dirty="0">
                <a:solidFill>
                  <a:srgbClr val="2B12E8"/>
                </a:solidFill>
              </a:rPr>
              <a:t>Если ветер не сильный он не может высоко поднять снег. Такой ветерок несет снег по земле, заворачивает его, закручивает. Кажется кто-то белый бежит по земле, петляет.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b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</a:t>
            </a:r>
            <a:r>
              <a:rPr lang="ru-RU" sz="2400" b="1" dirty="0">
                <a:solidFill>
                  <a:srgbClr val="2B12E8"/>
                </a:solidFill>
              </a:rPr>
              <a:t>Это позёмка.</a:t>
            </a: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</a:t>
            </a:r>
            <a:endParaRPr lang="ru-RU" sz="4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9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395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95288" y="404813"/>
            <a:ext cx="74168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2B12E8"/>
                </a:solidFill>
                <a:latin typeface="Arial" charset="0"/>
              </a:rPr>
              <a:t>А на севере, где суровая зима, случаются сильные бури. В это время люди стараются не выходить из своих домов, так как во время бури можно потеряться и замерзнуть даже во дворе, рядом с домом: из-за снега ничего не видно, из-за ветра ничего не слышно. Холодно. Ветер насквозь продувает, колючий снег в лицо кидает.</a:t>
            </a:r>
          </a:p>
        </p:txBody>
      </p:sp>
      <p:pic>
        <p:nvPicPr>
          <p:cNvPr id="40963" name="Picture 2057" descr="D:\My\Изображения\Фотографии отдельно\Времена года\Зима\blizzardretouche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0364" y="2357430"/>
            <a:ext cx="5689600" cy="4273550"/>
          </a:xfrm>
          <a:prstGeom prst="wedgeEllipseCallout">
            <a:avLst>
              <a:gd name="adj1" fmla="val -67899"/>
              <a:gd name="adj2" fmla="val 52413"/>
            </a:avLst>
          </a:prstGeom>
          <a:noFill/>
          <a:ln w="57150">
            <a:solidFill>
              <a:srgbClr val="9CA0E8"/>
            </a:solidFill>
            <a:miter lim="800000"/>
            <a:headEnd/>
            <a:tailEnd/>
          </a:ln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2708275"/>
            <a:ext cx="3059113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rgbClr val="FF33CC"/>
                </a:solidFill>
                <a:latin typeface="Arial" charset="0"/>
              </a:rPr>
              <a:t>Большая пурга</a:t>
            </a:r>
          </a:p>
          <a:p>
            <a:r>
              <a:rPr lang="ru-RU" sz="2000">
                <a:solidFill>
                  <a:srgbClr val="2B12E8"/>
                </a:solidFill>
                <a:latin typeface="Arial" charset="0"/>
              </a:rPr>
              <a:t>Свистели метели,</a:t>
            </a:r>
          </a:p>
          <a:p>
            <a:r>
              <a:rPr lang="ru-RU" sz="2000">
                <a:solidFill>
                  <a:srgbClr val="2B12E8"/>
                </a:solidFill>
                <a:latin typeface="Arial" charset="0"/>
              </a:rPr>
              <a:t>Летели снега.</a:t>
            </a:r>
          </a:p>
          <a:p>
            <a:r>
              <a:rPr lang="ru-RU" sz="2000">
                <a:solidFill>
                  <a:srgbClr val="2B12E8"/>
                </a:solidFill>
                <a:latin typeface="Arial" charset="0"/>
              </a:rPr>
              <a:t>Стелила постели</a:t>
            </a:r>
          </a:p>
          <a:p>
            <a:r>
              <a:rPr lang="ru-RU" sz="2000">
                <a:solidFill>
                  <a:srgbClr val="2B12E8"/>
                </a:solidFill>
                <a:latin typeface="Arial" charset="0"/>
              </a:rPr>
              <a:t>Большая пурга</a:t>
            </a:r>
          </a:p>
          <a:p>
            <a:r>
              <a:rPr lang="ru-RU" sz="2000">
                <a:solidFill>
                  <a:srgbClr val="2B12E8"/>
                </a:solidFill>
                <a:latin typeface="Arial" charset="0"/>
              </a:rPr>
              <a:t>Морозам она</a:t>
            </a:r>
            <a:r>
              <a:rPr lang="en-US" sz="2000">
                <a:solidFill>
                  <a:srgbClr val="2B12E8"/>
                </a:solidFill>
                <a:latin typeface="Arial" charset="0"/>
              </a:rPr>
              <a:t>.</a:t>
            </a:r>
            <a:endParaRPr lang="ru-RU" sz="2000">
              <a:solidFill>
                <a:srgbClr val="2B12E8"/>
              </a:solidFill>
              <a:latin typeface="Arial" charset="0"/>
            </a:endParaRPr>
          </a:p>
          <a:p>
            <a:r>
              <a:rPr lang="ru-RU" sz="2000">
                <a:solidFill>
                  <a:srgbClr val="2B12E8"/>
                </a:solidFill>
                <a:latin typeface="Arial" charset="0"/>
              </a:rPr>
              <a:t>И было метели</a:t>
            </a:r>
          </a:p>
          <a:p>
            <a:r>
              <a:rPr lang="ru-RU" sz="2000">
                <a:solidFill>
                  <a:srgbClr val="2B12E8"/>
                </a:solidFill>
                <a:latin typeface="Arial" charset="0"/>
              </a:rPr>
              <a:t>Всю ночь не до сна</a:t>
            </a:r>
            <a:r>
              <a:rPr lang="en-US" sz="2000">
                <a:solidFill>
                  <a:srgbClr val="2B12E8"/>
                </a:solidFill>
                <a:latin typeface="Arial" charset="0"/>
              </a:rPr>
              <a:t>.</a:t>
            </a:r>
            <a:endParaRPr lang="ru-RU" sz="2000">
              <a:solidFill>
                <a:srgbClr val="2B12E8"/>
              </a:solidFill>
              <a:latin typeface="Arial" charset="0"/>
            </a:endParaRPr>
          </a:p>
          <a:p>
            <a:r>
              <a:rPr lang="ru-RU" sz="2000">
                <a:solidFill>
                  <a:srgbClr val="2B12E8"/>
                </a:solidFill>
                <a:latin typeface="Arial" charset="0"/>
              </a:rPr>
              <a:t>Мы утром в окошко</a:t>
            </a:r>
          </a:p>
          <a:p>
            <a:r>
              <a:rPr lang="ru-RU" sz="2000">
                <a:solidFill>
                  <a:srgbClr val="2B12E8"/>
                </a:solidFill>
                <a:latin typeface="Arial" charset="0"/>
              </a:rPr>
              <a:t>Взглянули на сад</a:t>
            </a:r>
            <a:r>
              <a:rPr lang="en-US" sz="2000">
                <a:solidFill>
                  <a:srgbClr val="2B12E8"/>
                </a:solidFill>
                <a:latin typeface="Arial" charset="0"/>
              </a:rPr>
              <a:t> </a:t>
            </a:r>
            <a:r>
              <a:rPr lang="ru-RU" sz="2000">
                <a:solidFill>
                  <a:srgbClr val="2B12E8"/>
                </a:solidFill>
                <a:latin typeface="Arial" charset="0"/>
              </a:rPr>
              <a:t>-</a:t>
            </a:r>
          </a:p>
          <a:p>
            <a:r>
              <a:rPr lang="ru-RU" sz="2000">
                <a:solidFill>
                  <a:srgbClr val="2B12E8"/>
                </a:solidFill>
                <a:latin typeface="Arial" charset="0"/>
              </a:rPr>
              <a:t>Сугробы, в саду, как подушки, лежат.</a:t>
            </a:r>
          </a:p>
          <a:p>
            <a:r>
              <a:rPr lang="ru-RU" sz="2000" i="1">
                <a:solidFill>
                  <a:srgbClr val="FF33CC"/>
                </a:solidFill>
                <a:latin typeface="Arial" charset="0"/>
              </a:rPr>
              <a:t>В Степанов</a:t>
            </a:r>
            <a:endParaRPr lang="ru-RU" sz="2000">
              <a:solidFill>
                <a:srgbClr val="FF33CC"/>
              </a:solidFill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endParaRPr lang="ru-RU" sz="2000">
              <a:solidFill>
                <a:srgbClr val="FF33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25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0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0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0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0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0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0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0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0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09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09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09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09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09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09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09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09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09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09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09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409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09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409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409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409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409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409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09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09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3716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4000"/>
              <a:t> </a:t>
            </a:r>
            <a:r>
              <a:rPr lang="ru-RU" sz="2000">
                <a:solidFill>
                  <a:srgbClr val="2B12E8"/>
                </a:solidFill>
              </a:rPr>
              <a:t>Зимой щечки и носы становятся красными и горят, как будто за них кто-то щипает. Это мороз.</a:t>
            </a:r>
            <a:r>
              <a:rPr lang="en-US" sz="2000">
                <a:solidFill>
                  <a:srgbClr val="2B12E8"/>
                </a:solidFill>
              </a:rPr>
              <a:t> </a:t>
            </a:r>
            <a:r>
              <a:rPr lang="ru-RU" sz="2000">
                <a:solidFill>
                  <a:srgbClr val="2B12E8"/>
                </a:solidFill>
              </a:rPr>
              <a:t>За это его и прозвали Мороз </a:t>
            </a:r>
            <a:r>
              <a:rPr lang="en-US" sz="2000">
                <a:solidFill>
                  <a:srgbClr val="2B12E8"/>
                </a:solidFill>
              </a:rPr>
              <a:t>- </a:t>
            </a:r>
            <a:r>
              <a:rPr lang="ru-RU" sz="2000">
                <a:solidFill>
                  <a:srgbClr val="2B12E8"/>
                </a:solidFill>
              </a:rPr>
              <a:t>красный нос.</a:t>
            </a:r>
            <a:br>
              <a:rPr lang="ru-RU" sz="2000">
                <a:solidFill>
                  <a:srgbClr val="2B12E8"/>
                </a:solidFill>
              </a:rPr>
            </a:br>
            <a:r>
              <a:rPr lang="ru-RU" sz="2000">
                <a:solidFill>
                  <a:srgbClr val="2B12E8"/>
                </a:solidFill>
              </a:rPr>
              <a:t>   Дети одевают теплые куртки, шапки , сапоги и варежки.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23850" y="1557338"/>
            <a:ext cx="37433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ru-RU" sz="2000" b="1">
                <a:solidFill>
                  <a:srgbClr val="2B12E8"/>
                </a:solidFill>
                <a:latin typeface="Arial Unicode MS" pitchFamily="34" charset="-128"/>
              </a:rPr>
              <a:t>Побежал я за ограду,</a:t>
            </a:r>
            <a:br>
              <a:rPr lang="en-US" sz="2000" b="1">
                <a:solidFill>
                  <a:srgbClr val="2B12E8"/>
                </a:solidFill>
                <a:latin typeface="Arial Unicode MS" pitchFamily="34" charset="-128"/>
              </a:rPr>
            </a:br>
            <a:r>
              <a:rPr lang="ru-RU" sz="2000" b="1">
                <a:solidFill>
                  <a:srgbClr val="2B12E8"/>
                </a:solidFill>
                <a:latin typeface="Arial Unicode MS" pitchFamily="34" charset="-128"/>
              </a:rPr>
              <a:t>А Мороз стоит и ждет,</a:t>
            </a:r>
            <a:br>
              <a:rPr lang="en-US" sz="2000" b="1">
                <a:solidFill>
                  <a:srgbClr val="2B12E8"/>
                </a:solidFill>
                <a:latin typeface="Arial Unicode MS" pitchFamily="34" charset="-128"/>
              </a:rPr>
            </a:br>
            <a:r>
              <a:rPr lang="ru-RU" sz="2000" b="1">
                <a:solidFill>
                  <a:srgbClr val="2B12E8"/>
                </a:solidFill>
                <a:latin typeface="Arial Unicode MS" pitchFamily="34" charset="-128"/>
              </a:rPr>
              <a:t>Он пошел со мною рядом –</a:t>
            </a:r>
            <a:br>
              <a:rPr lang="en-US" sz="2000" b="1">
                <a:solidFill>
                  <a:srgbClr val="2B12E8"/>
                </a:solidFill>
                <a:latin typeface="Arial Unicode MS" pitchFamily="34" charset="-128"/>
              </a:rPr>
            </a:br>
            <a:r>
              <a:rPr lang="ru-RU" sz="2000" b="1">
                <a:solidFill>
                  <a:srgbClr val="2B12E8"/>
                </a:solidFill>
                <a:latin typeface="Arial Unicode MS" pitchFamily="34" charset="-128"/>
              </a:rPr>
              <a:t>Ни на шаг не отстает.</a:t>
            </a:r>
          </a:p>
        </p:txBody>
      </p:sp>
      <p:sp>
        <p:nvSpPr>
          <p:cNvPr id="32775" name="Oval 7"/>
          <p:cNvSpPr>
            <a:spLocks noGrp="1" noChangeAspect="1" noChangeArrowheads="1"/>
          </p:cNvSpPr>
          <p:nvPr isPhoto="1"/>
        </p:nvSpPr>
        <p:spPr bwMode="auto">
          <a:xfrm>
            <a:off x="0" y="2722563"/>
            <a:ext cx="5508625" cy="4135437"/>
          </a:xfrm>
          <a:prstGeom prst="ellipse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76200" cmpd="tri">
            <a:solidFill>
              <a:schemeClr val="tx1"/>
            </a:solidFill>
            <a:prstDash val="sysDot"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2776" name="Oval 8" descr="11"/>
          <p:cNvSpPr>
            <a:spLocks noGrp="1" noChangeAspect="1" noChangeArrowheads="1"/>
          </p:cNvSpPr>
          <p:nvPr isPhoto="1"/>
        </p:nvSpPr>
        <p:spPr bwMode="auto">
          <a:xfrm>
            <a:off x="3743325" y="1916113"/>
            <a:ext cx="5400675" cy="4046537"/>
          </a:xfrm>
          <a:prstGeom prst="ellipse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 w="76200" cap="rnd" cmpd="tri">
            <a:solidFill>
              <a:schemeClr val="tx1"/>
            </a:solidFill>
            <a:prstDash val="sysDot"/>
            <a:round/>
            <a:headEnd/>
            <a:tailEnd/>
          </a:ln>
          <a:scene3d>
            <a:camera prst="isometricOffAxis2Left"/>
            <a:lightRig rig="threePt" dir="t"/>
          </a:scene3d>
          <a:sp3d>
            <a:bevelT w="101600" prst="riblet"/>
          </a:sp3d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sz="3200">
                <a:solidFill>
                  <a:srgbClr val="5E9EFF"/>
                </a:solidFill>
              </a:rPr>
              <a:t>Зимой приходит самый любимый праздник  всех детей и взрослых – Новый год.</a:t>
            </a:r>
          </a:p>
        </p:txBody>
      </p:sp>
      <p:sp>
        <p:nvSpPr>
          <p:cNvPr id="14343" name="Oval 7"/>
          <p:cNvSpPr>
            <a:spLocks noGrp="1" noChangeAspect="1" noChangeArrowheads="1"/>
          </p:cNvSpPr>
          <p:nvPr isPhoto="1"/>
        </p:nvSpPr>
        <p:spPr bwMode="auto">
          <a:xfrm>
            <a:off x="900113" y="1371600"/>
            <a:ext cx="7237412" cy="5486400"/>
          </a:xfrm>
          <a:prstGeom prst="ellipse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76200" cap="rnd" cmpd="tri">
            <a:noFill/>
            <a:prstDash val="sysDot"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CCCFF"/>
            </a:gs>
            <a:gs pos="17999">
              <a:srgbClr val="99CCFF"/>
            </a:gs>
            <a:gs pos="39000">
              <a:srgbClr val="CC99FF"/>
            </a:gs>
            <a:gs pos="64000">
              <a:srgbClr val="9966FF"/>
            </a:gs>
            <a:gs pos="82001">
              <a:srgbClr val="99CCFF"/>
            </a:gs>
            <a:gs pos="100000">
              <a:srgbClr val="CCCC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79388" y="51577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>
                <a:solidFill>
                  <a:srgbClr val="000066"/>
                </a:solidFill>
                <a:latin typeface="Georgia" pitchFamily="18" charset="0"/>
              </a:rPr>
              <a:t>Спросили однажды у Мальчишки:</a:t>
            </a:r>
            <a:br>
              <a:rPr lang="ru-RU" sz="2000" b="1">
                <a:solidFill>
                  <a:srgbClr val="000066"/>
                </a:solidFill>
                <a:latin typeface="Georgia" pitchFamily="18" charset="0"/>
              </a:rPr>
            </a:br>
            <a:r>
              <a:rPr lang="ru-RU" sz="2000" b="1">
                <a:solidFill>
                  <a:srgbClr val="000066"/>
                </a:solidFill>
                <a:latin typeface="Georgia" pitchFamily="18" charset="0"/>
              </a:rPr>
              <a:t>- Ну-ка, скажи ты: какая бывает зима?</a:t>
            </a:r>
            <a:br>
              <a:rPr lang="ru-RU" sz="2000" b="1">
                <a:solidFill>
                  <a:srgbClr val="000066"/>
                </a:solidFill>
                <a:latin typeface="Georgia" pitchFamily="18" charset="0"/>
              </a:rPr>
            </a:br>
            <a:r>
              <a:rPr lang="ru-RU" sz="2000" b="1">
                <a:solidFill>
                  <a:srgbClr val="000066"/>
                </a:solidFill>
                <a:latin typeface="Georgia" pitchFamily="18" charset="0"/>
              </a:rPr>
              <a:t>- Зима бывает весёлая! – крикнул Мальчишка. – Зимой все катаются на санках, на лыжах и на коньках! А ещё играют в снежки. </a:t>
            </a:r>
            <a:r>
              <a:rPr lang="ru-RU" sz="1600" b="1">
                <a:solidFill>
                  <a:srgbClr val="000066"/>
                </a:solidFill>
                <a:latin typeface="Georgia" pitchFamily="18" charset="0"/>
              </a:rPr>
              <a:t>Хорошо строить снежные крепости, лепить снеговиков и снежных баб. </a:t>
            </a:r>
            <a:br>
              <a:rPr lang="ru-RU" sz="1600" b="1">
                <a:solidFill>
                  <a:srgbClr val="000066"/>
                </a:solidFill>
                <a:latin typeface="Georgia" pitchFamily="18" charset="0"/>
              </a:rPr>
            </a:br>
            <a:r>
              <a:rPr lang="ru-RU" sz="2000" b="1">
                <a:solidFill>
                  <a:srgbClr val="000066"/>
                </a:solidFill>
                <a:latin typeface="Georgia" pitchFamily="18" charset="0"/>
              </a:rPr>
              <a:t>Вот какая бывает зима!</a:t>
            </a:r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260350"/>
            <a:ext cx="2663825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063" y="260350"/>
            <a:ext cx="25923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975" y="1989138"/>
            <a:ext cx="36449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67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65"/>
          <p:cNvGrpSpPr>
            <a:grpSpLocks/>
          </p:cNvGrpSpPr>
          <p:nvPr/>
        </p:nvGrpSpPr>
        <p:grpSpPr bwMode="auto">
          <a:xfrm>
            <a:off x="179388" y="549275"/>
            <a:ext cx="2671762" cy="3841750"/>
            <a:chOff x="240" y="192"/>
            <a:chExt cx="1683" cy="2420"/>
          </a:xfrm>
        </p:grpSpPr>
        <p:pic>
          <p:nvPicPr>
            <p:cNvPr id="3085" name="Picture 2063" descr="D:\My\Изображения\Рисунки\Месяца и времена года\Зима\декабрь2 lite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0" y="192"/>
              <a:ext cx="1683" cy="2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6" name="Text Box 2064"/>
            <p:cNvSpPr txBox="1">
              <a:spLocks noChangeArrowheads="1"/>
            </p:cNvSpPr>
            <p:nvPr/>
          </p:nvSpPr>
          <p:spPr bwMode="auto">
            <a:xfrm>
              <a:off x="273" y="2208"/>
              <a:ext cx="150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600" b="1">
                  <a:solidFill>
                    <a:schemeClr val="accent2"/>
                  </a:solidFill>
                  <a:latin typeface="Arial" charset="0"/>
                </a:rPr>
                <a:t>ДЕ</a:t>
              </a:r>
              <a:r>
                <a:rPr lang="en-US" sz="3600" b="1">
                  <a:latin typeface="Arial" charset="0"/>
                </a:rPr>
                <a:t>КА</a:t>
              </a:r>
              <a:r>
                <a:rPr lang="en-US" sz="3600" b="1">
                  <a:solidFill>
                    <a:schemeClr val="accent2"/>
                  </a:solidFill>
                  <a:latin typeface="Arial" charset="0"/>
                </a:rPr>
                <a:t>Б</a:t>
              </a:r>
              <a:r>
                <a:rPr lang="en-US" sz="3600" b="1">
                  <a:solidFill>
                    <a:srgbClr val="66CCFF"/>
                  </a:solidFill>
                  <a:latin typeface="Arial" charset="0"/>
                </a:rPr>
                <a:t>РЬ</a:t>
              </a:r>
            </a:p>
          </p:txBody>
        </p:sp>
      </p:grpSp>
      <p:grpSp>
        <p:nvGrpSpPr>
          <p:cNvPr id="3" name="Group 2069"/>
          <p:cNvGrpSpPr>
            <a:grpSpLocks/>
          </p:cNvGrpSpPr>
          <p:nvPr/>
        </p:nvGrpSpPr>
        <p:grpSpPr bwMode="auto">
          <a:xfrm>
            <a:off x="3502025" y="2279650"/>
            <a:ext cx="2136775" cy="2400300"/>
            <a:chOff x="2206" y="1436"/>
            <a:chExt cx="1346" cy="1512"/>
          </a:xfrm>
        </p:grpSpPr>
        <p:pic>
          <p:nvPicPr>
            <p:cNvPr id="3083" name="Picture 2066" descr="D:\My\Изображения\Рисунки\Месяца и времена года\Зима\январь lite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352" y="1436"/>
              <a:ext cx="1200" cy="1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4" name="Rectangle 2067"/>
            <p:cNvSpPr>
              <a:spLocks noChangeArrowheads="1"/>
            </p:cNvSpPr>
            <p:nvPr/>
          </p:nvSpPr>
          <p:spPr bwMode="auto">
            <a:xfrm>
              <a:off x="2206" y="2544"/>
              <a:ext cx="134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3600" b="1">
                  <a:solidFill>
                    <a:schemeClr val="accent2"/>
                  </a:solidFill>
                  <a:latin typeface="Arial" charset="0"/>
                </a:rPr>
                <a:t>Я</a:t>
              </a:r>
              <a:r>
                <a:rPr lang="ru-RU" sz="3600" b="1">
                  <a:solidFill>
                    <a:srgbClr val="66CCFF"/>
                  </a:solidFill>
                  <a:latin typeface="Arial" charset="0"/>
                </a:rPr>
                <a:t>Н</a:t>
              </a:r>
              <a:r>
                <a:rPr lang="ru-RU" sz="3600" b="1">
                  <a:latin typeface="Arial" charset="0"/>
                </a:rPr>
                <a:t>В</a:t>
              </a:r>
              <a:r>
                <a:rPr lang="en-US" sz="3600" b="1">
                  <a:latin typeface="Arial" charset="0"/>
                </a:rPr>
                <a:t>А</a:t>
              </a:r>
              <a:r>
                <a:rPr lang="en-US" sz="3600" b="1">
                  <a:solidFill>
                    <a:srgbClr val="66CCFF"/>
                  </a:solidFill>
                  <a:latin typeface="Arial" charset="0"/>
                </a:rPr>
                <a:t>РЬ</a:t>
              </a:r>
            </a:p>
          </p:txBody>
        </p:sp>
      </p:grpSp>
      <p:grpSp>
        <p:nvGrpSpPr>
          <p:cNvPr id="4" name="Group 2072"/>
          <p:cNvGrpSpPr>
            <a:grpSpLocks/>
          </p:cNvGrpSpPr>
          <p:nvPr/>
        </p:nvGrpSpPr>
        <p:grpSpPr bwMode="auto">
          <a:xfrm>
            <a:off x="6248400" y="1828800"/>
            <a:ext cx="2493963" cy="2851150"/>
            <a:chOff x="4093" y="1152"/>
            <a:chExt cx="1571" cy="1796"/>
          </a:xfrm>
        </p:grpSpPr>
        <p:pic>
          <p:nvPicPr>
            <p:cNvPr id="3081" name="Picture 2070" descr="D:\My\Изображения\Рисунки\Месяца и времена года\Зима\февраль lite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136" y="1152"/>
              <a:ext cx="1336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2" name="Rectangle 2071"/>
            <p:cNvSpPr>
              <a:spLocks noChangeArrowheads="1"/>
            </p:cNvSpPr>
            <p:nvPr/>
          </p:nvSpPr>
          <p:spPr bwMode="auto">
            <a:xfrm>
              <a:off x="4093" y="2544"/>
              <a:ext cx="157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3600" b="1">
                  <a:solidFill>
                    <a:schemeClr val="accent2"/>
                  </a:solidFill>
                  <a:latin typeface="Arial" charset="0"/>
                </a:rPr>
                <a:t>ФЕ</a:t>
              </a:r>
              <a:r>
                <a:rPr lang="ru-RU" sz="3600" b="1">
                  <a:solidFill>
                    <a:srgbClr val="66CCFF"/>
                  </a:solidFill>
                  <a:latin typeface="Arial" charset="0"/>
                </a:rPr>
                <a:t>В</a:t>
              </a:r>
              <a:r>
                <a:rPr lang="ru-RU" sz="3600" b="1">
                  <a:latin typeface="Arial" charset="0"/>
                </a:rPr>
                <a:t>Р</a:t>
              </a:r>
              <a:r>
                <a:rPr lang="en-US" sz="3600" b="1">
                  <a:latin typeface="Arial" charset="0"/>
                </a:rPr>
                <a:t>А</a:t>
              </a:r>
              <a:r>
                <a:rPr lang="ru-RU" sz="3600" b="1">
                  <a:solidFill>
                    <a:srgbClr val="66CCFF"/>
                  </a:solidFill>
                  <a:latin typeface="Arial" charset="0"/>
                </a:rPr>
                <a:t>Л</a:t>
              </a:r>
              <a:r>
                <a:rPr lang="en-US" sz="3600" b="1">
                  <a:solidFill>
                    <a:srgbClr val="66CCFF"/>
                  </a:solidFill>
                  <a:latin typeface="Arial" charset="0"/>
                </a:rPr>
                <a:t>Ь</a:t>
              </a:r>
            </a:p>
          </p:txBody>
        </p:sp>
      </p:grp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1042988" y="4724400"/>
            <a:ext cx="7345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66"/>
                </a:solidFill>
                <a:latin typeface="Tahoma" pitchFamily="34" charset="0"/>
              </a:rPr>
              <a:t>В зиме, как и в других временах года, три месяца в году.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611188" y="5084763"/>
            <a:ext cx="7705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rgbClr val="FF33CC"/>
                </a:solidFill>
                <a:latin typeface="Tahoma" pitchFamily="34" charset="0"/>
              </a:rPr>
              <a:t>Декабрь</a:t>
            </a:r>
            <a:r>
              <a:rPr lang="ru-RU" b="1">
                <a:solidFill>
                  <a:srgbClr val="000066"/>
                </a:solidFill>
                <a:latin typeface="Tahoma" pitchFamily="34" charset="0"/>
              </a:rPr>
              <a:t> – он самый последний и старший из месяцев в году.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539750" y="5445125"/>
            <a:ext cx="7416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rgbClr val="FF33CC"/>
                </a:solidFill>
                <a:latin typeface="Tahoma" pitchFamily="34" charset="0"/>
              </a:rPr>
              <a:t>Январь</a:t>
            </a:r>
            <a:r>
              <a:rPr lang="ru-RU" b="1">
                <a:solidFill>
                  <a:srgbClr val="000066"/>
                </a:solidFill>
                <a:latin typeface="Tahoma" pitchFamily="34" charset="0"/>
              </a:rPr>
              <a:t> – он первый, самый младший месяц нового года. Видишь он стоит с новогодней елочкой. Но в зиме январь второй, средний месяц .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539750" y="6216650"/>
            <a:ext cx="7343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33CC"/>
                </a:solidFill>
                <a:latin typeface="Tahoma" pitchFamily="34" charset="0"/>
              </a:rPr>
              <a:t>Февраль </a:t>
            </a:r>
            <a:r>
              <a:rPr lang="ru-RU" b="1">
                <a:solidFill>
                  <a:srgbClr val="000066"/>
                </a:solidFill>
                <a:latin typeface="Tahoma" pitchFamily="34" charset="0"/>
              </a:rPr>
              <a:t>– последний месяц зимы. А теперь узнаем какой бывает зима.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3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3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0"/>
                                        <p:tgtEl>
                                          <p:spTgt spid="1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3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3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>
            <a:lum contrast="-6000"/>
          </a:blip>
          <a:srcRect l="9709" t="9540" r="9308" b="12141"/>
          <a:stretch>
            <a:fillRect/>
          </a:stretch>
        </p:blipFill>
        <p:spPr bwMode="auto">
          <a:xfrm>
            <a:off x="1908175" y="1557338"/>
            <a:ext cx="5807097" cy="5022720"/>
          </a:xfrm>
          <a:prstGeom prst="flowChartPreparation">
            <a:avLst/>
          </a:prstGeom>
          <a:noFill/>
          <a:ln w="76200">
            <a:solidFill>
              <a:srgbClr val="5E9EFF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scene3d>
            <a:camera prst="isometricOffAxis2Left"/>
            <a:lightRig rig="threePt" dir="t"/>
          </a:scene3d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476375" y="404813"/>
            <a:ext cx="57594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tx2"/>
                </a:solidFill>
                <a:latin typeface="Arial" charset="0"/>
              </a:rPr>
              <a:t>           </a:t>
            </a:r>
            <a:r>
              <a:rPr lang="ru-RU" sz="3200" b="1">
                <a:solidFill>
                  <a:srgbClr val="2B12E8"/>
                </a:solidFill>
                <a:latin typeface="Arial" charset="0"/>
              </a:rPr>
              <a:t>Зимой выпадает снег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Oval 7" descr="3"/>
          <p:cNvSpPr>
            <a:spLocks noGrp="1" noChangeAspect="1" noChangeArrowheads="1"/>
          </p:cNvSpPr>
          <p:nvPr isPhoto="1"/>
        </p:nvSpPr>
        <p:spPr bwMode="auto">
          <a:xfrm>
            <a:off x="684213" y="1371600"/>
            <a:ext cx="7327900" cy="5486400"/>
          </a:xfrm>
          <a:prstGeom prst="ellipse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57150">
            <a:solidFill>
              <a:srgbClr val="9CA0E8"/>
            </a:solidFill>
            <a:round/>
            <a:headEnd/>
            <a:tailEnd/>
          </a:ln>
          <a:effectLst>
            <a:prstShdw prst="shdw12">
              <a:srgbClr val="808080">
                <a:alpha val="50000"/>
              </a:srgbClr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>
                <a:solidFill>
                  <a:srgbClr val="2B12E8"/>
                </a:solidFill>
              </a:rPr>
              <a:t>Часто снег выпадает в конце осени.</a:t>
            </a:r>
            <a:br>
              <a:rPr lang="ru-RU" sz="2800">
                <a:solidFill>
                  <a:srgbClr val="2B12E8"/>
                </a:solidFill>
              </a:rPr>
            </a:br>
            <a:r>
              <a:rPr lang="ru-RU" sz="2800">
                <a:solidFill>
                  <a:srgbClr val="2B12E8"/>
                </a:solidFill>
              </a:rPr>
              <a:t>Но обычно первый осенний снег тает. </a:t>
            </a:r>
            <a:br>
              <a:rPr lang="ru-RU" sz="2800">
                <a:solidFill>
                  <a:srgbClr val="2B12E8"/>
                </a:solidFill>
              </a:rPr>
            </a:br>
            <a:r>
              <a:rPr lang="ru-RU" sz="2800">
                <a:solidFill>
                  <a:srgbClr val="2B12E8"/>
                </a:solidFill>
              </a:rPr>
              <a:t>А вот  снег, который выпал в начале зимы будет лежать долго - до весны</a:t>
            </a:r>
            <a:r>
              <a:rPr lang="ru-RU"/>
              <a:t>.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15900" y="4000500"/>
            <a:ext cx="89281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2B12E8"/>
                </a:solidFill>
                <a:latin typeface="Arial" charset="0"/>
              </a:rPr>
              <a:t>В разную погоду из туч идет разный снег. </a:t>
            </a:r>
            <a:br>
              <a:rPr lang="ru-RU" sz="1600" b="1">
                <a:solidFill>
                  <a:srgbClr val="2B12E8"/>
                </a:solidFill>
                <a:latin typeface="Arial" charset="0"/>
              </a:rPr>
            </a:br>
            <a:r>
              <a:rPr lang="ru-RU" sz="1600" b="1">
                <a:solidFill>
                  <a:srgbClr val="2B12E8"/>
                </a:solidFill>
                <a:latin typeface="Arial" charset="0"/>
              </a:rPr>
              <a:t>Когда холодно и нет ветра падают и кружатся легкие и красивые снежинки.</a:t>
            </a:r>
            <a:br>
              <a:rPr lang="ru-RU" sz="1600" b="1">
                <a:solidFill>
                  <a:srgbClr val="2B12E8"/>
                </a:solidFill>
                <a:latin typeface="Arial" charset="0"/>
              </a:rPr>
            </a:br>
            <a:r>
              <a:rPr lang="ru-RU" sz="1600" b="1">
                <a:solidFill>
                  <a:srgbClr val="2B12E8"/>
                </a:solidFill>
                <a:latin typeface="Arial" charset="0"/>
              </a:rPr>
              <a:t>Все они разные, у каждой свой узор.</a:t>
            </a:r>
          </a:p>
          <a:p>
            <a:r>
              <a:rPr lang="ru-RU" sz="1600" b="1">
                <a:solidFill>
                  <a:srgbClr val="2B12E8"/>
                </a:solidFill>
                <a:latin typeface="Arial" charset="0"/>
              </a:rPr>
              <a:t>                             Заблестели , словно жемчуг</a:t>
            </a:r>
          </a:p>
          <a:p>
            <a:r>
              <a:rPr lang="ru-RU" sz="1600" b="1">
                <a:solidFill>
                  <a:srgbClr val="2B12E8"/>
                </a:solidFill>
                <a:latin typeface="Arial" charset="0"/>
              </a:rPr>
              <a:t>                             Все дивятся чуду</a:t>
            </a:r>
          </a:p>
          <a:p>
            <a:r>
              <a:rPr lang="ru-RU" sz="1600" b="1">
                <a:solidFill>
                  <a:srgbClr val="2B12E8"/>
                </a:solidFill>
                <a:latin typeface="Arial" charset="0"/>
              </a:rPr>
              <a:t>                             Засверкали, заискрились</a:t>
            </a:r>
          </a:p>
          <a:p>
            <a:r>
              <a:rPr lang="ru-RU" sz="1600" b="1">
                <a:solidFill>
                  <a:srgbClr val="2B12E8"/>
                </a:solidFill>
                <a:latin typeface="Arial" charset="0"/>
              </a:rPr>
              <a:t>                              Белые подружки</a:t>
            </a:r>
          </a:p>
          <a:p>
            <a:endParaRPr lang="ru-RU" sz="1600" b="1">
              <a:solidFill>
                <a:srgbClr val="2B12E8"/>
              </a:solidFill>
              <a:latin typeface="Arial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00430" y="0"/>
            <a:ext cx="2643206" cy="2328748"/>
          </a:xfrm>
          <a:prstGeom prst="star10">
            <a:avLst/>
          </a:prstGeom>
          <a:noFill/>
          <a:ln w="57150">
            <a:solidFill>
              <a:srgbClr val="9CA0E8"/>
            </a:solidFill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12" y="1357298"/>
            <a:ext cx="2643206" cy="2771802"/>
          </a:xfrm>
          <a:prstGeom prst="star10">
            <a:avLst/>
          </a:prstGeom>
          <a:noFill/>
          <a:ln w="76200">
            <a:solidFill>
              <a:srgbClr val="9CA0E8"/>
            </a:solidFill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1285860"/>
            <a:ext cx="2820977" cy="2530247"/>
          </a:xfrm>
          <a:prstGeom prst="star7">
            <a:avLst/>
          </a:prstGeom>
          <a:noFill/>
          <a:ln w="57150">
            <a:solidFill>
              <a:srgbClr val="9CA0E8"/>
            </a:solidFill>
            <a:miter lim="800000"/>
            <a:headEnd/>
            <a:tailEnd/>
          </a:ln>
        </p:spPr>
      </p:pic>
      <p:sp>
        <p:nvSpPr>
          <p:cNvPr id="6150" name="Прямоугольник 5"/>
          <p:cNvSpPr>
            <a:spLocks noChangeArrowheads="1"/>
          </p:cNvSpPr>
          <p:nvPr/>
        </p:nvSpPr>
        <p:spPr bwMode="auto">
          <a:xfrm>
            <a:off x="428625" y="57150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2B12E8"/>
                </a:solidFill>
                <a:latin typeface="Arial" charset="0"/>
              </a:rPr>
              <a:t>Снег холодный , белый, пушистый , искристый, блестящий.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CCCFF"/>
            </a:gs>
            <a:gs pos="17999">
              <a:srgbClr val="99CCFF"/>
            </a:gs>
            <a:gs pos="39000">
              <a:srgbClr val="CC99FF"/>
            </a:gs>
            <a:gs pos="64000">
              <a:srgbClr val="9966FF"/>
            </a:gs>
            <a:gs pos="82001">
              <a:srgbClr val="99CCFF"/>
            </a:gs>
            <a:gs pos="100000">
              <a:srgbClr val="CCCC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1800" b="1" dirty="0">
                <a:solidFill>
                  <a:srgbClr val="2B12E8"/>
                </a:solidFill>
              </a:rPr>
              <a:t>Если на улице не очень холодно, а снег пошел сильнее, гуще </a:t>
            </a:r>
            <a:r>
              <a:rPr lang="ru-RU" sz="1800" b="1">
                <a:solidFill>
                  <a:srgbClr val="2B12E8"/>
                </a:solidFill>
              </a:rPr>
              <a:t>тогда </a:t>
            </a:r>
            <a:r>
              <a:rPr lang="ru-RU" sz="1800" b="1" dirty="0">
                <a:solidFill>
                  <a:srgbClr val="2B12E8"/>
                </a:solidFill>
              </a:rPr>
              <a:t>с</a:t>
            </a:r>
            <a:r>
              <a:rPr lang="ru-RU" sz="1800" b="1">
                <a:solidFill>
                  <a:srgbClr val="2B12E8"/>
                </a:solidFill>
              </a:rPr>
              <a:t>нежинки </a:t>
            </a:r>
            <a:r>
              <a:rPr lang="ru-RU" sz="1800" b="1" dirty="0">
                <a:solidFill>
                  <a:srgbClr val="2B12E8"/>
                </a:solidFill>
              </a:rPr>
              <a:t>слипаются вместе в мягкие хлопья снега.</a:t>
            </a:r>
            <a:br>
              <a:rPr lang="en-US" sz="1800" b="1" dirty="0">
                <a:solidFill>
                  <a:srgbClr val="2B12E8"/>
                </a:solidFill>
              </a:rPr>
            </a:br>
            <a:r>
              <a:rPr lang="ru-RU" sz="1800" b="1" dirty="0">
                <a:solidFill>
                  <a:srgbClr val="2B12E8"/>
                </a:solidFill>
              </a:rPr>
              <a:t>Это явление называют снегопадом</a:t>
            </a:r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47813" y="2349500"/>
            <a:ext cx="5991225" cy="4113213"/>
          </a:xfrm>
          <a:prstGeom prst="flowChartInputOutput">
            <a:avLst/>
          </a:prstGeom>
          <a:ln w="69850" cap="rnd">
            <a:solidFill>
              <a:srgbClr val="99CCFF"/>
            </a:solidFill>
            <a:prstDash val="sysDot"/>
          </a:ln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2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4" name="Oval 12" descr="5"/>
          <p:cNvSpPr>
            <a:spLocks noGrp="1" noChangeAspect="1" noChangeArrowheads="1"/>
          </p:cNvSpPr>
          <p:nvPr isPhoto="1"/>
        </p:nvSpPr>
        <p:spPr bwMode="auto">
          <a:xfrm>
            <a:off x="1992313" y="1196975"/>
            <a:ext cx="7151687" cy="5486400"/>
          </a:xfrm>
          <a:prstGeom prst="ellipse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57150" cap="rnd">
            <a:solidFill>
              <a:schemeClr val="tx1"/>
            </a:solidFill>
            <a:prstDash val="sysDot"/>
            <a:round/>
            <a:headEnd/>
            <a:tailEnd/>
          </a:ln>
          <a:scene3d>
            <a:camera prst="isometricOffAxis2Left"/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01663" y="333375"/>
            <a:ext cx="85423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2B12E8"/>
                </a:solidFill>
                <a:latin typeface="Arial" charset="0"/>
              </a:rPr>
              <a:t>А иногда снег не идет из тучи, а намерзает прямо на веточках деревьев. </a:t>
            </a:r>
            <a:br>
              <a:rPr lang="ru-RU" b="1">
                <a:solidFill>
                  <a:srgbClr val="2B12E8"/>
                </a:solidFill>
                <a:latin typeface="Arial" charset="0"/>
              </a:rPr>
            </a:br>
            <a:r>
              <a:rPr lang="ru-RU" b="1">
                <a:solidFill>
                  <a:srgbClr val="2B12E8"/>
                </a:solidFill>
                <a:latin typeface="Arial" charset="0"/>
              </a:rPr>
              <a:t>Это иней. Весь лес становиться сказочно белым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1125538"/>
            <a:ext cx="2916238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66"/>
                </a:solidFill>
                <a:latin typeface="Arial" charset="0"/>
              </a:rPr>
              <a:t>Зима </a:t>
            </a:r>
            <a:endParaRPr lang="en-US" b="1">
              <a:solidFill>
                <a:srgbClr val="000066"/>
              </a:solidFill>
              <a:latin typeface="Arial" charset="0"/>
            </a:endParaRPr>
          </a:p>
          <a:p>
            <a:r>
              <a:rPr lang="ru-RU" b="1" i="1">
                <a:solidFill>
                  <a:srgbClr val="000066"/>
                </a:solidFill>
                <a:latin typeface="Arial" charset="0"/>
              </a:rPr>
              <a:t>Кругом все белое и синее,</a:t>
            </a:r>
            <a:endParaRPr lang="en-US" b="1" i="1">
              <a:solidFill>
                <a:srgbClr val="000066"/>
              </a:solidFill>
              <a:latin typeface="Arial" charset="0"/>
            </a:endParaRPr>
          </a:p>
          <a:p>
            <a:r>
              <a:rPr lang="ru-RU" b="1" i="1">
                <a:solidFill>
                  <a:srgbClr val="000066"/>
                </a:solidFill>
                <a:latin typeface="Arial" charset="0"/>
              </a:rPr>
              <a:t>Все в тонком кружеве теней.</a:t>
            </a:r>
            <a:endParaRPr lang="en-US" b="1" i="1">
              <a:solidFill>
                <a:srgbClr val="000066"/>
              </a:solidFill>
              <a:latin typeface="Arial" charset="0"/>
            </a:endParaRPr>
          </a:p>
          <a:p>
            <a:r>
              <a:rPr lang="ru-RU" b="1" i="1">
                <a:solidFill>
                  <a:srgbClr val="000066"/>
                </a:solidFill>
                <a:latin typeface="Arial" charset="0"/>
              </a:rPr>
              <a:t>А лес укрыт пушистым инеем,</a:t>
            </a:r>
            <a:endParaRPr lang="en-US" b="1" i="1">
              <a:solidFill>
                <a:srgbClr val="000066"/>
              </a:solidFill>
              <a:latin typeface="Arial" charset="0"/>
            </a:endParaRPr>
          </a:p>
          <a:p>
            <a:r>
              <a:rPr lang="ru-RU" b="1" i="1">
                <a:solidFill>
                  <a:srgbClr val="000066"/>
                </a:solidFill>
                <a:latin typeface="Arial" charset="0"/>
              </a:rPr>
              <a:t>Уснул до первых вешних дней,</a:t>
            </a:r>
            <a:endParaRPr lang="en-US" b="1" i="1">
              <a:solidFill>
                <a:srgbClr val="000066"/>
              </a:solidFill>
              <a:latin typeface="Arial" charset="0"/>
            </a:endParaRPr>
          </a:p>
          <a:p>
            <a:r>
              <a:rPr lang="ru-RU" b="1" i="1">
                <a:solidFill>
                  <a:srgbClr val="000066"/>
                </a:solidFill>
                <a:latin typeface="Arial" charset="0"/>
              </a:rPr>
              <a:t>И снятся сны ему спокойные</a:t>
            </a:r>
            <a:endParaRPr lang="en-US" b="1" i="1">
              <a:solidFill>
                <a:srgbClr val="000066"/>
              </a:solidFill>
              <a:latin typeface="Arial" charset="0"/>
            </a:endParaRPr>
          </a:p>
          <a:p>
            <a:r>
              <a:rPr lang="ru-RU" b="1" i="1">
                <a:solidFill>
                  <a:srgbClr val="000066"/>
                </a:solidFill>
                <a:latin typeface="Arial" charset="0"/>
              </a:rPr>
              <a:t>И птичьи песни на заре.</a:t>
            </a:r>
            <a:endParaRPr lang="en-US" b="1" i="1">
              <a:solidFill>
                <a:srgbClr val="000066"/>
              </a:solidFill>
              <a:latin typeface="Arial" charset="0"/>
            </a:endParaRPr>
          </a:p>
          <a:p>
            <a:r>
              <a:rPr lang="ru-RU" b="1" i="1">
                <a:solidFill>
                  <a:srgbClr val="000066"/>
                </a:solidFill>
                <a:latin typeface="Arial" charset="0"/>
              </a:rPr>
              <a:t>Стоят безмолвно сосны стройные</a:t>
            </a:r>
            <a:endParaRPr lang="en-US" b="1" i="1">
              <a:solidFill>
                <a:srgbClr val="000066"/>
              </a:solidFill>
              <a:latin typeface="Arial" charset="0"/>
            </a:endParaRPr>
          </a:p>
          <a:p>
            <a:r>
              <a:rPr lang="ru-RU" b="1" i="1">
                <a:solidFill>
                  <a:srgbClr val="000066"/>
                </a:solidFill>
                <a:latin typeface="Arial" charset="0"/>
              </a:rPr>
              <a:t>В тяжелом зимнем серебре</a:t>
            </a:r>
          </a:p>
          <a:p>
            <a:r>
              <a:rPr lang="ru-RU" b="1" i="1">
                <a:solidFill>
                  <a:srgbClr val="000066"/>
                </a:solidFill>
                <a:latin typeface="Arial" charset="0"/>
              </a:rPr>
              <a:t>Г.</a:t>
            </a:r>
            <a:r>
              <a:rPr lang="en-US" b="1" i="1">
                <a:solidFill>
                  <a:srgbClr val="000066"/>
                </a:solidFill>
                <a:latin typeface="Arial" charset="0"/>
              </a:rPr>
              <a:t> </a:t>
            </a:r>
            <a:r>
              <a:rPr lang="ru-RU" b="1" i="1">
                <a:solidFill>
                  <a:srgbClr val="000066"/>
                </a:solidFill>
                <a:latin typeface="Arial" charset="0"/>
              </a:rPr>
              <a:t>Скребицкий</a:t>
            </a:r>
            <a:br>
              <a:rPr lang="ru-RU" b="1" i="1">
                <a:solidFill>
                  <a:srgbClr val="000066"/>
                </a:solidFill>
                <a:latin typeface="Arial" charset="0"/>
              </a:rPr>
            </a:br>
            <a:endParaRPr lang="ru-RU" b="1" i="1">
              <a:solidFill>
                <a:srgbClr val="000066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ChangeArrowheads="1"/>
          </p:cNvSpPr>
          <p:nvPr/>
        </p:nvSpPr>
        <p:spPr bwMode="auto">
          <a:xfrm rot="10816903" flipV="1">
            <a:off x="1260475" y="0"/>
            <a:ext cx="64119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2B12E8"/>
                </a:solidFill>
                <a:latin typeface="Arial" charset="0"/>
              </a:rPr>
              <a:t>Зимой впадают в спячку медведь, ёжик, хомяк, барсук. Снег прячет их домики и норки </a:t>
            </a:r>
          </a:p>
          <a:p>
            <a:r>
              <a:rPr lang="ru-RU" sz="2000" b="1">
                <a:solidFill>
                  <a:srgbClr val="2B12E8"/>
                </a:solidFill>
                <a:latin typeface="Arial" charset="0"/>
              </a:rPr>
              <a:t>от жгучих морозов и пронизывающих ветров</a:t>
            </a:r>
            <a:r>
              <a:rPr lang="en-US" sz="2000" b="1">
                <a:solidFill>
                  <a:srgbClr val="2B12E8"/>
                </a:solidFill>
                <a:latin typeface="Arial" charset="0"/>
              </a:rPr>
              <a:t>.</a:t>
            </a:r>
            <a:r>
              <a:rPr lang="ru-RU" sz="2000" b="1">
                <a:solidFill>
                  <a:srgbClr val="2B12E8"/>
                </a:solidFill>
                <a:latin typeface="Arial" charset="0"/>
              </a:rPr>
              <a:t> </a:t>
            </a:r>
            <a:br>
              <a:rPr lang="ru-RU" sz="2000" b="1">
                <a:solidFill>
                  <a:srgbClr val="2B12E8"/>
                </a:solidFill>
                <a:latin typeface="Arial" charset="0"/>
              </a:rPr>
            </a:br>
            <a:endParaRPr lang="ru-RU" sz="2000" b="1">
              <a:solidFill>
                <a:srgbClr val="2B12E8"/>
              </a:solidFill>
              <a:latin typeface="Arial" charset="0"/>
            </a:endParaRP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16238" y="2708275"/>
            <a:ext cx="2552700" cy="34766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178" name="Picture 16" descr="22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1628800"/>
            <a:ext cx="2484438" cy="18589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9" name="Picture 5" descr="Ёжик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4725144"/>
            <a:ext cx="2789237" cy="18002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80" name="Picture 12" descr="barsuk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8064" y="1484784"/>
            <a:ext cx="2767013" cy="19827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81" name="Picture 13" descr="хомяк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64088" y="5013325"/>
            <a:ext cx="2628900" cy="18446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P01071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9700" y="4146550"/>
            <a:ext cx="3678238" cy="27114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700213"/>
            <a:ext cx="3371850" cy="2557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>
                <a:solidFill>
                  <a:srgbClr val="2B12E8"/>
                </a:solidFill>
              </a:rPr>
              <a:t> Снег укрыл лес своим теплым покрывалом до весны</a:t>
            </a:r>
          </a:p>
        </p:txBody>
      </p:sp>
      <p:pic>
        <p:nvPicPr>
          <p:cNvPr id="29701" name="Picture 5" descr="Безимени-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6238" y="2205038"/>
            <a:ext cx="2681287" cy="39560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900"/>
                            </p:stCondLst>
                            <p:childTnLst>
                              <p:par>
                                <p:cTn id="1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900"/>
                            </p:stCondLst>
                            <p:childTnLst>
                              <p:par>
                                <p:cTn id="2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</p:bld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5E9E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nap ITC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5E9E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nap ITC" pitchFamily="82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373</TotalTime>
  <Words>589</Words>
  <Application>Microsoft Office PowerPoint</Application>
  <PresentationFormat>Экран (4:3)</PresentationFormat>
  <Paragraphs>64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Текстура</vt:lpstr>
      <vt:lpstr>Какой бывает зима?</vt:lpstr>
      <vt:lpstr>Презентация PowerPoint</vt:lpstr>
      <vt:lpstr>Презентация PowerPoint</vt:lpstr>
      <vt:lpstr>Презентация PowerPoint</vt:lpstr>
      <vt:lpstr>Презентация PowerPoint</vt:lpstr>
      <vt:lpstr>Если на улице не очень холодно, а снег пошел сильнее, гуще тогда снежинки слипаются вместе в мягкие хлопья снега. Это явление называют снегопадом</vt:lpstr>
      <vt:lpstr>Презентация PowerPoint</vt:lpstr>
      <vt:lpstr>Презентация PowerPoint</vt:lpstr>
      <vt:lpstr> Снег укрыл лес своим теплым покрывалом до весны</vt:lpstr>
      <vt:lpstr>Презентация PowerPoint</vt:lpstr>
      <vt:lpstr>Презентация PowerPoint</vt:lpstr>
      <vt:lpstr>Презентация PowerPoint</vt:lpstr>
      <vt:lpstr>Презентация PowerPoint</vt:lpstr>
      <vt:lpstr> В это время года самые длинные ночи и самые короткие дни. Солнышко встает поздно и прячется рано. Высоко не поднимается, так и ходит по краю неба. Наступает полярная ночь.</vt:lpstr>
      <vt:lpstr>Погода зимой снежная, холодная, морозная .Зимой часто дуют холодные ветры. Они сдувают снег с земли крутят   его, несут, кидают. Если ветер не сильный он не может высоко поднять снег. Такой ветерок несет снег по земле, заворачивает его, закручивает. Кажется кто-то белый бежит по земле, петляет.                                   Это позёмка.        </vt:lpstr>
      <vt:lpstr>Презентация PowerPoint</vt:lpstr>
      <vt:lpstr> Зимой щечки и носы становятся красными и горят, как будто за них кто-то щипает. Это мороз. За это его и прозвали Мороз - красный нос.    Дети одевают теплые куртки, шапки , сапоги и варежки.</vt:lpstr>
      <vt:lpstr>Зимой приходит самый любимый праздник  всех детей и взрослых – Новый год.</vt:lpstr>
      <vt:lpstr>Спросили однажды у Мальчишки: - Ну-ка, скажи ты: какая бывает зима? - Зима бывает весёлая! – крикнул Мальчишка. – Зимой все катаются на санках, на лыжах и на коньках! А ещё играют в снежки. Хорошо строить снежные крепости, лепить снеговиков и снежных баб.  Вот какая бывает зима!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зима</dc:title>
  <dc:creator>Елена</dc:creator>
  <cp:lastModifiedBy>Муталиева</cp:lastModifiedBy>
  <cp:revision>20</cp:revision>
  <dcterms:created xsi:type="dcterms:W3CDTF">2008-01-25T16:11:41Z</dcterms:created>
  <dcterms:modified xsi:type="dcterms:W3CDTF">2021-06-20T03:38:11Z</dcterms:modified>
</cp:coreProperties>
</file>